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5119350" cy="10691813"/>
  <p:notesSz cx="9931400" cy="14363700"/>
  <p:defaultTextStyle>
    <a:defPPr>
      <a:defRPr lang="en-US"/>
    </a:defPPr>
    <a:lvl1pPr marL="0" algn="l" defTabSz="457158" rtl="0" eaLnBrk="1" latinLnBrk="0" hangingPunct="1">
      <a:defRPr sz="1800" kern="1200">
        <a:solidFill>
          <a:schemeClr val="tx1"/>
        </a:solidFill>
        <a:latin typeface="+mn-lt"/>
        <a:ea typeface="+mn-ea"/>
        <a:cs typeface="+mn-cs"/>
      </a:defRPr>
    </a:lvl1pPr>
    <a:lvl2pPr marL="457158" algn="l" defTabSz="457158" rtl="0" eaLnBrk="1" latinLnBrk="0" hangingPunct="1">
      <a:defRPr sz="1800" kern="1200">
        <a:solidFill>
          <a:schemeClr val="tx1"/>
        </a:solidFill>
        <a:latin typeface="+mn-lt"/>
        <a:ea typeface="+mn-ea"/>
        <a:cs typeface="+mn-cs"/>
      </a:defRPr>
    </a:lvl2pPr>
    <a:lvl3pPr marL="914316" algn="l" defTabSz="457158" rtl="0" eaLnBrk="1" latinLnBrk="0" hangingPunct="1">
      <a:defRPr sz="1800" kern="1200">
        <a:solidFill>
          <a:schemeClr val="tx1"/>
        </a:solidFill>
        <a:latin typeface="+mn-lt"/>
        <a:ea typeface="+mn-ea"/>
        <a:cs typeface="+mn-cs"/>
      </a:defRPr>
    </a:lvl3pPr>
    <a:lvl4pPr marL="1371474" algn="l" defTabSz="457158" rtl="0" eaLnBrk="1" latinLnBrk="0" hangingPunct="1">
      <a:defRPr sz="1800" kern="1200">
        <a:solidFill>
          <a:schemeClr val="tx1"/>
        </a:solidFill>
        <a:latin typeface="+mn-lt"/>
        <a:ea typeface="+mn-ea"/>
        <a:cs typeface="+mn-cs"/>
      </a:defRPr>
    </a:lvl4pPr>
    <a:lvl5pPr marL="1828632" algn="l" defTabSz="457158" rtl="0" eaLnBrk="1" latinLnBrk="0" hangingPunct="1">
      <a:defRPr sz="1800" kern="1200">
        <a:solidFill>
          <a:schemeClr val="tx1"/>
        </a:solidFill>
        <a:latin typeface="+mn-lt"/>
        <a:ea typeface="+mn-ea"/>
        <a:cs typeface="+mn-cs"/>
      </a:defRPr>
    </a:lvl5pPr>
    <a:lvl6pPr marL="2285788" algn="l" defTabSz="457158" rtl="0" eaLnBrk="1" latinLnBrk="0" hangingPunct="1">
      <a:defRPr sz="1800" kern="1200">
        <a:solidFill>
          <a:schemeClr val="tx1"/>
        </a:solidFill>
        <a:latin typeface="+mn-lt"/>
        <a:ea typeface="+mn-ea"/>
        <a:cs typeface="+mn-cs"/>
      </a:defRPr>
    </a:lvl6pPr>
    <a:lvl7pPr marL="2742946" algn="l" defTabSz="457158" rtl="0" eaLnBrk="1" latinLnBrk="0" hangingPunct="1">
      <a:defRPr sz="1800" kern="1200">
        <a:solidFill>
          <a:schemeClr val="tx1"/>
        </a:solidFill>
        <a:latin typeface="+mn-lt"/>
        <a:ea typeface="+mn-ea"/>
        <a:cs typeface="+mn-cs"/>
      </a:defRPr>
    </a:lvl7pPr>
    <a:lvl8pPr marL="3200104" algn="l" defTabSz="457158" rtl="0" eaLnBrk="1" latinLnBrk="0" hangingPunct="1">
      <a:defRPr sz="1800" kern="1200">
        <a:solidFill>
          <a:schemeClr val="tx1"/>
        </a:solidFill>
        <a:latin typeface="+mn-lt"/>
        <a:ea typeface="+mn-ea"/>
        <a:cs typeface="+mn-cs"/>
      </a:defRPr>
    </a:lvl8pPr>
    <a:lvl9pPr marL="3657262" algn="l" defTabSz="45715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CB17"/>
    <a:srgbClr val="B5DA18"/>
    <a:srgbClr val="8BDA18"/>
    <a:srgbClr val="66FF66"/>
    <a:srgbClr val="00CC00"/>
    <a:srgbClr val="F79B47"/>
    <a:srgbClr val="9BFF9B"/>
    <a:srgbClr val="FFEDB3"/>
    <a:srgbClr val="FFDE75"/>
    <a:srgbClr val="F992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08" autoAdjust="0"/>
  </p:normalViewPr>
  <p:slideViewPr>
    <p:cSldViewPr snapToGrid="0">
      <p:cViewPr varScale="1">
        <p:scale>
          <a:sx n="55" d="100"/>
          <a:sy n="55" d="100"/>
        </p:scale>
        <p:origin x="1238"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4304381" cy="720940"/>
          </a:xfrm>
          <a:prstGeom prst="rect">
            <a:avLst/>
          </a:prstGeom>
        </p:spPr>
        <p:txBody>
          <a:bodyPr vert="horz" lIns="132790" tIns="66394" rIns="132790" bIns="66394"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4703" y="2"/>
            <a:ext cx="4304381" cy="720940"/>
          </a:xfrm>
          <a:prstGeom prst="rect">
            <a:avLst/>
          </a:prstGeom>
        </p:spPr>
        <p:txBody>
          <a:bodyPr vert="horz" lIns="132790" tIns="66394" rIns="132790" bIns="66394" rtlCol="0"/>
          <a:lstStyle>
            <a:lvl1pPr algn="r">
              <a:defRPr sz="1700"/>
            </a:lvl1pPr>
          </a:lstStyle>
          <a:p>
            <a:fld id="{9AD4FE82-565A-4017-95CF-964ACB7B3B5A}" type="datetimeFigureOut">
              <a:rPr kumimoji="1" lang="ja-JP" altLang="en-US" smtClean="0"/>
              <a:t>2020/5/1</a:t>
            </a:fld>
            <a:endParaRPr kumimoji="1" lang="ja-JP" altLang="en-US"/>
          </a:p>
        </p:txBody>
      </p:sp>
      <p:sp>
        <p:nvSpPr>
          <p:cNvPr id="4" name="スライド イメージ プレースホルダー 3"/>
          <p:cNvSpPr>
            <a:spLocks noGrp="1" noRot="1" noChangeAspect="1"/>
          </p:cNvSpPr>
          <p:nvPr>
            <p:ph type="sldImg" idx="2"/>
          </p:nvPr>
        </p:nvSpPr>
        <p:spPr>
          <a:xfrm>
            <a:off x="1538288" y="1795463"/>
            <a:ext cx="6854825" cy="4846637"/>
          </a:xfrm>
          <a:prstGeom prst="rect">
            <a:avLst/>
          </a:prstGeom>
          <a:noFill/>
          <a:ln w="12700">
            <a:solidFill>
              <a:prstClr val="black"/>
            </a:solidFill>
          </a:ln>
        </p:spPr>
        <p:txBody>
          <a:bodyPr vert="horz" lIns="132790" tIns="66394" rIns="132790" bIns="66394" rtlCol="0" anchor="ctr"/>
          <a:lstStyle/>
          <a:p>
            <a:endParaRPr lang="ja-JP" altLang="en-US"/>
          </a:p>
        </p:txBody>
      </p:sp>
      <p:sp>
        <p:nvSpPr>
          <p:cNvPr id="5" name="ノート プレースホルダー 4"/>
          <p:cNvSpPr>
            <a:spLocks noGrp="1"/>
          </p:cNvSpPr>
          <p:nvPr>
            <p:ph type="body" sz="quarter" idx="3"/>
          </p:nvPr>
        </p:nvSpPr>
        <p:spPr>
          <a:xfrm>
            <a:off x="993140" y="6913220"/>
            <a:ext cx="7945120" cy="5655017"/>
          </a:xfrm>
          <a:prstGeom prst="rect">
            <a:avLst/>
          </a:prstGeom>
        </p:spPr>
        <p:txBody>
          <a:bodyPr vert="horz" lIns="132790" tIns="66394" rIns="132790" bIns="6639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13642762"/>
            <a:ext cx="4304381" cy="720940"/>
          </a:xfrm>
          <a:prstGeom prst="rect">
            <a:avLst/>
          </a:prstGeom>
        </p:spPr>
        <p:txBody>
          <a:bodyPr vert="horz" lIns="132790" tIns="66394" rIns="132790" bIns="66394"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4703" y="13642762"/>
            <a:ext cx="4304381" cy="720940"/>
          </a:xfrm>
          <a:prstGeom prst="rect">
            <a:avLst/>
          </a:prstGeom>
        </p:spPr>
        <p:txBody>
          <a:bodyPr vert="horz" lIns="132790" tIns="66394" rIns="132790" bIns="66394" rtlCol="0" anchor="b"/>
          <a:lstStyle>
            <a:lvl1pPr algn="r">
              <a:defRPr sz="1700"/>
            </a:lvl1pPr>
          </a:lstStyle>
          <a:p>
            <a:fld id="{DD921610-873D-4008-8C24-63BF2DAB4564}" type="slidenum">
              <a:rPr kumimoji="1" lang="ja-JP" altLang="en-US" smtClean="0"/>
              <a:t>‹#›</a:t>
            </a:fld>
            <a:endParaRPr kumimoji="1" lang="ja-JP" altLang="en-US"/>
          </a:p>
        </p:txBody>
      </p:sp>
    </p:spTree>
    <p:extLst>
      <p:ext uri="{BB962C8B-B14F-4D97-AF65-F5344CB8AC3E}">
        <p14:creationId xmlns:p14="http://schemas.microsoft.com/office/powerpoint/2010/main" val="2841208770"/>
      </p:ext>
    </p:extLst>
  </p:cSld>
  <p:clrMap bg1="lt1" tx1="dk1" bg2="lt2" tx2="dk2" accent1="accent1" accent2="accent2" accent3="accent3" accent4="accent4" accent5="accent5" accent6="accent6" hlink="hlink" folHlink="folHlink"/>
  <p:notesStyle>
    <a:lvl1pPr marL="0" algn="l" defTabSz="1406904" rtl="0" eaLnBrk="1" latinLnBrk="0" hangingPunct="1">
      <a:defRPr kumimoji="1" sz="1848" kern="1200">
        <a:solidFill>
          <a:schemeClr val="tx1"/>
        </a:solidFill>
        <a:latin typeface="+mn-lt"/>
        <a:ea typeface="+mn-ea"/>
        <a:cs typeface="+mn-cs"/>
      </a:defRPr>
    </a:lvl1pPr>
    <a:lvl2pPr marL="703452" algn="l" defTabSz="1406904" rtl="0" eaLnBrk="1" latinLnBrk="0" hangingPunct="1">
      <a:defRPr kumimoji="1" sz="1848" kern="1200">
        <a:solidFill>
          <a:schemeClr val="tx1"/>
        </a:solidFill>
        <a:latin typeface="+mn-lt"/>
        <a:ea typeface="+mn-ea"/>
        <a:cs typeface="+mn-cs"/>
      </a:defRPr>
    </a:lvl2pPr>
    <a:lvl3pPr marL="1406904" algn="l" defTabSz="1406904" rtl="0" eaLnBrk="1" latinLnBrk="0" hangingPunct="1">
      <a:defRPr kumimoji="1" sz="1848" kern="1200">
        <a:solidFill>
          <a:schemeClr val="tx1"/>
        </a:solidFill>
        <a:latin typeface="+mn-lt"/>
        <a:ea typeface="+mn-ea"/>
        <a:cs typeface="+mn-cs"/>
      </a:defRPr>
    </a:lvl3pPr>
    <a:lvl4pPr marL="2110356" algn="l" defTabSz="1406904" rtl="0" eaLnBrk="1" latinLnBrk="0" hangingPunct="1">
      <a:defRPr kumimoji="1" sz="1848" kern="1200">
        <a:solidFill>
          <a:schemeClr val="tx1"/>
        </a:solidFill>
        <a:latin typeface="+mn-lt"/>
        <a:ea typeface="+mn-ea"/>
        <a:cs typeface="+mn-cs"/>
      </a:defRPr>
    </a:lvl4pPr>
    <a:lvl5pPr marL="2813808" algn="l" defTabSz="1406904" rtl="0" eaLnBrk="1" latinLnBrk="0" hangingPunct="1">
      <a:defRPr kumimoji="1" sz="1848" kern="1200">
        <a:solidFill>
          <a:schemeClr val="tx1"/>
        </a:solidFill>
        <a:latin typeface="+mn-lt"/>
        <a:ea typeface="+mn-ea"/>
        <a:cs typeface="+mn-cs"/>
      </a:defRPr>
    </a:lvl5pPr>
    <a:lvl6pPr marL="3517261" algn="l" defTabSz="1406904" rtl="0" eaLnBrk="1" latinLnBrk="0" hangingPunct="1">
      <a:defRPr kumimoji="1" sz="1848" kern="1200">
        <a:solidFill>
          <a:schemeClr val="tx1"/>
        </a:solidFill>
        <a:latin typeface="+mn-lt"/>
        <a:ea typeface="+mn-ea"/>
        <a:cs typeface="+mn-cs"/>
      </a:defRPr>
    </a:lvl6pPr>
    <a:lvl7pPr marL="4220713" algn="l" defTabSz="1406904" rtl="0" eaLnBrk="1" latinLnBrk="0" hangingPunct="1">
      <a:defRPr kumimoji="1" sz="1848" kern="1200">
        <a:solidFill>
          <a:schemeClr val="tx1"/>
        </a:solidFill>
        <a:latin typeface="+mn-lt"/>
        <a:ea typeface="+mn-ea"/>
        <a:cs typeface="+mn-cs"/>
      </a:defRPr>
    </a:lvl7pPr>
    <a:lvl8pPr marL="4924165" algn="l" defTabSz="1406904" rtl="0" eaLnBrk="1" latinLnBrk="0" hangingPunct="1">
      <a:defRPr kumimoji="1" sz="1848" kern="1200">
        <a:solidFill>
          <a:schemeClr val="tx1"/>
        </a:solidFill>
        <a:latin typeface="+mn-lt"/>
        <a:ea typeface="+mn-ea"/>
        <a:cs typeface="+mn-cs"/>
      </a:defRPr>
    </a:lvl8pPr>
    <a:lvl9pPr marL="5627617" algn="l" defTabSz="1406904" rtl="0" eaLnBrk="1" latinLnBrk="0" hangingPunct="1">
      <a:defRPr kumimoji="1" sz="184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6"/>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20" y="5615679"/>
            <a:ext cx="11339513" cy="2581379"/>
          </a:xfrm>
        </p:spPr>
        <p:txBody>
          <a:bodyPr/>
          <a:lstStyle>
            <a:lvl1pPr marL="0" indent="0" algn="ctr">
              <a:buNone/>
              <a:defRPr sz="3742"/>
            </a:lvl1pPr>
            <a:lvl2pPr marL="712802" indent="0" algn="ctr">
              <a:buNone/>
              <a:defRPr sz="3118"/>
            </a:lvl2pPr>
            <a:lvl3pPr marL="1425603" indent="0" algn="ctr">
              <a:buNone/>
              <a:defRPr sz="2806"/>
            </a:lvl3pPr>
            <a:lvl4pPr marL="2138404" indent="0" algn="ctr">
              <a:buNone/>
              <a:defRPr sz="2494"/>
            </a:lvl4pPr>
            <a:lvl5pPr marL="2851206" indent="0" algn="ctr">
              <a:buNone/>
              <a:defRPr sz="2494"/>
            </a:lvl5pPr>
            <a:lvl6pPr marL="3564007" indent="0" algn="ctr">
              <a:buNone/>
              <a:defRPr sz="2494"/>
            </a:lvl6pPr>
            <a:lvl7pPr marL="4276809" indent="0" algn="ctr">
              <a:buNone/>
              <a:defRPr sz="2494"/>
            </a:lvl7pPr>
            <a:lvl8pPr marL="4989610" indent="0" algn="ctr">
              <a:buNone/>
              <a:defRPr sz="2494"/>
            </a:lvl8pPr>
            <a:lvl9pPr marL="5702411"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8538935-6FAA-431E-AF50-E3F2B85672EA}"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ECAA85-8B72-46EB-A508-D232D001F569}" type="slidenum">
              <a:rPr kumimoji="1" lang="ja-JP" altLang="en-US" smtClean="0"/>
              <a:t>‹#›</a:t>
            </a:fld>
            <a:endParaRPr kumimoji="1" lang="ja-JP" altLang="en-US"/>
          </a:p>
        </p:txBody>
      </p:sp>
    </p:spTree>
    <p:extLst>
      <p:ext uri="{BB962C8B-B14F-4D97-AF65-F5344CB8AC3E}">
        <p14:creationId xmlns:p14="http://schemas.microsoft.com/office/powerpoint/2010/main" val="3413765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538935-6FAA-431E-AF50-E3F2B85672EA}"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ECAA85-8B72-46EB-A508-D232D001F569}" type="slidenum">
              <a:rPr kumimoji="1" lang="ja-JP" altLang="en-US" smtClean="0"/>
              <a:t>‹#›</a:t>
            </a:fld>
            <a:endParaRPr kumimoji="1" lang="ja-JP" altLang="en-US"/>
          </a:p>
        </p:txBody>
      </p:sp>
    </p:spTree>
    <p:extLst>
      <p:ext uri="{BB962C8B-B14F-4D97-AF65-F5344CB8AC3E}">
        <p14:creationId xmlns:p14="http://schemas.microsoft.com/office/powerpoint/2010/main" val="3424053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7" y="569241"/>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7" y="569241"/>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538935-6FAA-431E-AF50-E3F2B85672EA}"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ECAA85-8B72-46EB-A508-D232D001F569}" type="slidenum">
              <a:rPr kumimoji="1" lang="ja-JP" altLang="en-US" smtClean="0"/>
              <a:t>‹#›</a:t>
            </a:fld>
            <a:endParaRPr kumimoji="1" lang="ja-JP" altLang="en-US"/>
          </a:p>
        </p:txBody>
      </p:sp>
    </p:spTree>
    <p:extLst>
      <p:ext uri="{BB962C8B-B14F-4D97-AF65-F5344CB8AC3E}">
        <p14:creationId xmlns:p14="http://schemas.microsoft.com/office/powerpoint/2010/main" val="1330025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538935-6FAA-431E-AF50-E3F2B85672EA}"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ECAA85-8B72-46EB-A508-D232D001F569}" type="slidenum">
              <a:rPr kumimoji="1" lang="ja-JP" altLang="en-US" smtClean="0"/>
              <a:t>‹#›</a:t>
            </a:fld>
            <a:endParaRPr kumimoji="1" lang="ja-JP" altLang="en-US"/>
          </a:p>
        </p:txBody>
      </p:sp>
    </p:spTree>
    <p:extLst>
      <p:ext uri="{BB962C8B-B14F-4D97-AF65-F5344CB8AC3E}">
        <p14:creationId xmlns:p14="http://schemas.microsoft.com/office/powerpoint/2010/main" val="205999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3" y="2665533"/>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3" y="7155104"/>
            <a:ext cx="13040439" cy="2338834"/>
          </a:xfrm>
        </p:spPr>
        <p:txBody>
          <a:bodyPr/>
          <a:lstStyle>
            <a:lvl1pPr marL="0" indent="0">
              <a:buNone/>
              <a:defRPr sz="3742">
                <a:solidFill>
                  <a:schemeClr val="tx1"/>
                </a:solidFill>
              </a:defRPr>
            </a:lvl1pPr>
            <a:lvl2pPr marL="712802" indent="0">
              <a:buNone/>
              <a:defRPr sz="3118">
                <a:solidFill>
                  <a:schemeClr val="tx1">
                    <a:tint val="75000"/>
                  </a:schemeClr>
                </a:solidFill>
              </a:defRPr>
            </a:lvl2pPr>
            <a:lvl3pPr marL="1425603" indent="0">
              <a:buNone/>
              <a:defRPr sz="2806">
                <a:solidFill>
                  <a:schemeClr val="tx1">
                    <a:tint val="75000"/>
                  </a:schemeClr>
                </a:solidFill>
              </a:defRPr>
            </a:lvl3pPr>
            <a:lvl4pPr marL="2138404" indent="0">
              <a:buNone/>
              <a:defRPr sz="2494">
                <a:solidFill>
                  <a:schemeClr val="tx1">
                    <a:tint val="75000"/>
                  </a:schemeClr>
                </a:solidFill>
              </a:defRPr>
            </a:lvl4pPr>
            <a:lvl5pPr marL="2851206" indent="0">
              <a:buNone/>
              <a:defRPr sz="2494">
                <a:solidFill>
                  <a:schemeClr val="tx1">
                    <a:tint val="75000"/>
                  </a:schemeClr>
                </a:solidFill>
              </a:defRPr>
            </a:lvl5pPr>
            <a:lvl6pPr marL="3564007" indent="0">
              <a:buNone/>
              <a:defRPr sz="2494">
                <a:solidFill>
                  <a:schemeClr val="tx1">
                    <a:tint val="75000"/>
                  </a:schemeClr>
                </a:solidFill>
              </a:defRPr>
            </a:lvl6pPr>
            <a:lvl7pPr marL="4276809" indent="0">
              <a:buNone/>
              <a:defRPr sz="2494">
                <a:solidFill>
                  <a:schemeClr val="tx1">
                    <a:tint val="75000"/>
                  </a:schemeClr>
                </a:solidFill>
              </a:defRPr>
            </a:lvl7pPr>
            <a:lvl8pPr marL="4989610" indent="0">
              <a:buNone/>
              <a:defRPr sz="2494">
                <a:solidFill>
                  <a:schemeClr val="tx1">
                    <a:tint val="75000"/>
                  </a:schemeClr>
                </a:solidFill>
              </a:defRPr>
            </a:lvl8pPr>
            <a:lvl9pPr marL="5702411"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538935-6FAA-431E-AF50-E3F2B85672EA}"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ECAA85-8B72-46EB-A508-D232D001F569}" type="slidenum">
              <a:rPr kumimoji="1" lang="ja-JP" altLang="en-US" smtClean="0"/>
              <a:t>‹#›</a:t>
            </a:fld>
            <a:endParaRPr kumimoji="1" lang="ja-JP" altLang="en-US"/>
          </a:p>
        </p:txBody>
      </p:sp>
    </p:spTree>
    <p:extLst>
      <p:ext uri="{BB962C8B-B14F-4D97-AF65-F5344CB8AC3E}">
        <p14:creationId xmlns:p14="http://schemas.microsoft.com/office/powerpoint/2010/main" val="4176903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1"/>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1"/>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8538935-6FAA-431E-AF50-E3F2B85672EA}"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ECAA85-8B72-46EB-A508-D232D001F569}" type="slidenum">
              <a:rPr kumimoji="1" lang="ja-JP" altLang="en-US" smtClean="0"/>
              <a:t>‹#›</a:t>
            </a:fld>
            <a:endParaRPr kumimoji="1" lang="ja-JP" altLang="en-US"/>
          </a:p>
        </p:txBody>
      </p:sp>
    </p:spTree>
    <p:extLst>
      <p:ext uri="{BB962C8B-B14F-4D97-AF65-F5344CB8AC3E}">
        <p14:creationId xmlns:p14="http://schemas.microsoft.com/office/powerpoint/2010/main" val="2385172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3"/>
            <a:ext cx="13040439" cy="206659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802" indent="0">
              <a:buNone/>
              <a:defRPr sz="3118" b="1"/>
            </a:lvl2pPr>
            <a:lvl3pPr marL="1425603" indent="0">
              <a:buNone/>
              <a:defRPr sz="2806" b="1"/>
            </a:lvl3pPr>
            <a:lvl4pPr marL="2138404" indent="0">
              <a:buNone/>
              <a:defRPr sz="2494" b="1"/>
            </a:lvl4pPr>
            <a:lvl5pPr marL="2851206" indent="0">
              <a:buNone/>
              <a:defRPr sz="2494" b="1"/>
            </a:lvl5pPr>
            <a:lvl6pPr marL="3564007" indent="0">
              <a:buNone/>
              <a:defRPr sz="2494" b="1"/>
            </a:lvl6pPr>
            <a:lvl7pPr marL="4276809" indent="0">
              <a:buNone/>
              <a:defRPr sz="2494" b="1"/>
            </a:lvl7pPr>
            <a:lvl8pPr marL="4989610" indent="0">
              <a:buNone/>
              <a:defRPr sz="2494" b="1"/>
            </a:lvl8pPr>
            <a:lvl9pPr marL="5702411"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3"/>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4" y="2620980"/>
            <a:ext cx="6427693" cy="1284502"/>
          </a:xfrm>
        </p:spPr>
        <p:txBody>
          <a:bodyPr anchor="b"/>
          <a:lstStyle>
            <a:lvl1pPr marL="0" indent="0">
              <a:buNone/>
              <a:defRPr sz="3742" b="1"/>
            </a:lvl1pPr>
            <a:lvl2pPr marL="712802" indent="0">
              <a:buNone/>
              <a:defRPr sz="3118" b="1"/>
            </a:lvl2pPr>
            <a:lvl3pPr marL="1425603" indent="0">
              <a:buNone/>
              <a:defRPr sz="2806" b="1"/>
            </a:lvl3pPr>
            <a:lvl4pPr marL="2138404" indent="0">
              <a:buNone/>
              <a:defRPr sz="2494" b="1"/>
            </a:lvl4pPr>
            <a:lvl5pPr marL="2851206" indent="0">
              <a:buNone/>
              <a:defRPr sz="2494" b="1"/>
            </a:lvl5pPr>
            <a:lvl6pPr marL="3564007" indent="0">
              <a:buNone/>
              <a:defRPr sz="2494" b="1"/>
            </a:lvl6pPr>
            <a:lvl7pPr marL="4276809" indent="0">
              <a:buNone/>
              <a:defRPr sz="2494" b="1"/>
            </a:lvl7pPr>
            <a:lvl8pPr marL="4989610" indent="0">
              <a:buNone/>
              <a:defRPr sz="2494" b="1"/>
            </a:lvl8pPr>
            <a:lvl9pPr marL="5702411"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4" y="3905483"/>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538935-6FAA-431E-AF50-E3F2B85672EA}" type="datetimeFigureOut">
              <a:rPr kumimoji="1" lang="ja-JP" altLang="en-US" smtClean="0"/>
              <a:t>2020/5/1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CECAA85-8B72-46EB-A508-D232D001F569}" type="slidenum">
              <a:rPr kumimoji="1" lang="ja-JP" altLang="en-US" smtClean="0"/>
              <a:t>‹#›</a:t>
            </a:fld>
            <a:endParaRPr kumimoji="1" lang="ja-JP" altLang="en-US"/>
          </a:p>
        </p:txBody>
      </p:sp>
    </p:spTree>
    <p:extLst>
      <p:ext uri="{BB962C8B-B14F-4D97-AF65-F5344CB8AC3E}">
        <p14:creationId xmlns:p14="http://schemas.microsoft.com/office/powerpoint/2010/main" val="2693488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538935-6FAA-431E-AF50-E3F2B85672EA}" type="datetimeFigureOut">
              <a:rPr kumimoji="1" lang="ja-JP" altLang="en-US" smtClean="0"/>
              <a:t>2020/5/1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CECAA85-8B72-46EB-A508-D232D001F569}" type="slidenum">
              <a:rPr kumimoji="1" lang="ja-JP" altLang="en-US" smtClean="0"/>
              <a:t>‹#›</a:t>
            </a:fld>
            <a:endParaRPr kumimoji="1" lang="ja-JP" altLang="en-US"/>
          </a:p>
        </p:txBody>
      </p:sp>
    </p:spTree>
    <p:extLst>
      <p:ext uri="{BB962C8B-B14F-4D97-AF65-F5344CB8AC3E}">
        <p14:creationId xmlns:p14="http://schemas.microsoft.com/office/powerpoint/2010/main" val="3024765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38935-6FAA-431E-AF50-E3F2B85672EA}" type="datetimeFigureOut">
              <a:rPr kumimoji="1" lang="ja-JP" altLang="en-US" smtClean="0"/>
              <a:t>2020/5/1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CECAA85-8B72-46EB-A508-D232D001F569}" type="slidenum">
              <a:rPr kumimoji="1" lang="ja-JP" altLang="en-US" smtClean="0"/>
              <a:t>‹#›</a:t>
            </a:fld>
            <a:endParaRPr kumimoji="1" lang="ja-JP" altLang="en-US"/>
          </a:p>
        </p:txBody>
      </p:sp>
    </p:spTree>
    <p:extLst>
      <p:ext uri="{BB962C8B-B14F-4D97-AF65-F5344CB8AC3E}">
        <p14:creationId xmlns:p14="http://schemas.microsoft.com/office/powerpoint/2010/main" val="315002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6"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4" y="1539426"/>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6" y="3207544"/>
            <a:ext cx="4876384" cy="5942372"/>
          </a:xfrm>
        </p:spPr>
        <p:txBody>
          <a:bodyPr/>
          <a:lstStyle>
            <a:lvl1pPr marL="0" indent="0">
              <a:buNone/>
              <a:defRPr sz="2494"/>
            </a:lvl1pPr>
            <a:lvl2pPr marL="712802" indent="0">
              <a:buNone/>
              <a:defRPr sz="2183"/>
            </a:lvl2pPr>
            <a:lvl3pPr marL="1425603" indent="0">
              <a:buNone/>
              <a:defRPr sz="1871"/>
            </a:lvl3pPr>
            <a:lvl4pPr marL="2138404" indent="0">
              <a:buNone/>
              <a:defRPr sz="1559"/>
            </a:lvl4pPr>
            <a:lvl5pPr marL="2851206" indent="0">
              <a:buNone/>
              <a:defRPr sz="1559"/>
            </a:lvl5pPr>
            <a:lvl6pPr marL="3564007" indent="0">
              <a:buNone/>
              <a:defRPr sz="1559"/>
            </a:lvl6pPr>
            <a:lvl7pPr marL="4276809" indent="0">
              <a:buNone/>
              <a:defRPr sz="1559"/>
            </a:lvl7pPr>
            <a:lvl8pPr marL="4989610" indent="0">
              <a:buNone/>
              <a:defRPr sz="1559"/>
            </a:lvl8pPr>
            <a:lvl9pPr marL="5702411"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538935-6FAA-431E-AF50-E3F2B85672EA}"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ECAA85-8B72-46EB-A508-D232D001F569}" type="slidenum">
              <a:rPr kumimoji="1" lang="ja-JP" altLang="en-US" smtClean="0"/>
              <a:t>‹#›</a:t>
            </a:fld>
            <a:endParaRPr kumimoji="1" lang="ja-JP" altLang="en-US"/>
          </a:p>
        </p:txBody>
      </p:sp>
    </p:spTree>
    <p:extLst>
      <p:ext uri="{BB962C8B-B14F-4D97-AF65-F5344CB8AC3E}">
        <p14:creationId xmlns:p14="http://schemas.microsoft.com/office/powerpoint/2010/main" val="4122984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6"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4" y="1539426"/>
            <a:ext cx="7654171" cy="7598117"/>
          </a:xfrm>
        </p:spPr>
        <p:txBody>
          <a:bodyPr anchor="t"/>
          <a:lstStyle>
            <a:lvl1pPr marL="0" indent="0">
              <a:buNone/>
              <a:defRPr sz="4989"/>
            </a:lvl1pPr>
            <a:lvl2pPr marL="712802" indent="0">
              <a:buNone/>
              <a:defRPr sz="4365"/>
            </a:lvl2pPr>
            <a:lvl3pPr marL="1425603" indent="0">
              <a:buNone/>
              <a:defRPr sz="3742"/>
            </a:lvl3pPr>
            <a:lvl4pPr marL="2138404" indent="0">
              <a:buNone/>
              <a:defRPr sz="3118"/>
            </a:lvl4pPr>
            <a:lvl5pPr marL="2851206" indent="0">
              <a:buNone/>
              <a:defRPr sz="3118"/>
            </a:lvl5pPr>
            <a:lvl6pPr marL="3564007" indent="0">
              <a:buNone/>
              <a:defRPr sz="3118"/>
            </a:lvl6pPr>
            <a:lvl7pPr marL="4276809" indent="0">
              <a:buNone/>
              <a:defRPr sz="3118"/>
            </a:lvl7pPr>
            <a:lvl8pPr marL="4989610" indent="0">
              <a:buNone/>
              <a:defRPr sz="3118"/>
            </a:lvl8pPr>
            <a:lvl9pPr marL="5702411" indent="0">
              <a:buNone/>
              <a:defRPr sz="311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41426" y="3207544"/>
            <a:ext cx="4876384" cy="5942372"/>
          </a:xfrm>
        </p:spPr>
        <p:txBody>
          <a:bodyPr/>
          <a:lstStyle>
            <a:lvl1pPr marL="0" indent="0">
              <a:buNone/>
              <a:defRPr sz="2494"/>
            </a:lvl1pPr>
            <a:lvl2pPr marL="712802" indent="0">
              <a:buNone/>
              <a:defRPr sz="2183"/>
            </a:lvl2pPr>
            <a:lvl3pPr marL="1425603" indent="0">
              <a:buNone/>
              <a:defRPr sz="1871"/>
            </a:lvl3pPr>
            <a:lvl4pPr marL="2138404" indent="0">
              <a:buNone/>
              <a:defRPr sz="1559"/>
            </a:lvl4pPr>
            <a:lvl5pPr marL="2851206" indent="0">
              <a:buNone/>
              <a:defRPr sz="1559"/>
            </a:lvl5pPr>
            <a:lvl6pPr marL="3564007" indent="0">
              <a:buNone/>
              <a:defRPr sz="1559"/>
            </a:lvl6pPr>
            <a:lvl7pPr marL="4276809" indent="0">
              <a:buNone/>
              <a:defRPr sz="1559"/>
            </a:lvl7pPr>
            <a:lvl8pPr marL="4989610" indent="0">
              <a:buNone/>
              <a:defRPr sz="1559"/>
            </a:lvl8pPr>
            <a:lvl9pPr marL="5702411"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538935-6FAA-431E-AF50-E3F2B85672EA}"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ECAA85-8B72-46EB-A508-D232D001F569}" type="slidenum">
              <a:rPr kumimoji="1" lang="ja-JP" altLang="en-US" smtClean="0"/>
              <a:t>‹#›</a:t>
            </a:fld>
            <a:endParaRPr kumimoji="1" lang="ja-JP" altLang="en-US"/>
          </a:p>
        </p:txBody>
      </p:sp>
    </p:spTree>
    <p:extLst>
      <p:ext uri="{BB962C8B-B14F-4D97-AF65-F5344CB8AC3E}">
        <p14:creationId xmlns:p14="http://schemas.microsoft.com/office/powerpoint/2010/main" val="363376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7" y="569243"/>
            <a:ext cx="13040439" cy="206659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7" y="2846201"/>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18538935-6FAA-431E-AF50-E3F2B85672EA}" type="datetimeFigureOut">
              <a:rPr kumimoji="1" lang="ja-JP" altLang="en-US" smtClean="0"/>
              <a:t>2020/5/1</a:t>
            </a:fld>
            <a:endParaRPr kumimoji="1" lang="ja-JP" altLang="en-US"/>
          </a:p>
        </p:txBody>
      </p:sp>
      <p:sp>
        <p:nvSpPr>
          <p:cNvPr id="5" name="Footer Placeholder 4"/>
          <p:cNvSpPr>
            <a:spLocks noGrp="1"/>
          </p:cNvSpPr>
          <p:nvPr>
            <p:ph type="ftr" sz="quarter" idx="3"/>
          </p:nvPr>
        </p:nvSpPr>
        <p:spPr>
          <a:xfrm>
            <a:off x="5008286"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9CECAA85-8B72-46EB-A508-D232D001F569}" type="slidenum">
              <a:rPr kumimoji="1" lang="ja-JP" altLang="en-US" smtClean="0"/>
              <a:t>‹#›</a:t>
            </a:fld>
            <a:endParaRPr kumimoji="1" lang="ja-JP" altLang="en-US"/>
          </a:p>
        </p:txBody>
      </p:sp>
    </p:spTree>
    <p:extLst>
      <p:ext uri="{BB962C8B-B14F-4D97-AF65-F5344CB8AC3E}">
        <p14:creationId xmlns:p14="http://schemas.microsoft.com/office/powerpoint/2010/main" val="873979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425603"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400" indent="-356400" algn="l" defTabSz="1425603"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201" indent="-356400" algn="l" defTabSz="1425603"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2004" indent="-356400" algn="l" defTabSz="1425603"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806" indent="-356400" algn="l" defTabSz="1425603"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607" indent="-356400" algn="l" defTabSz="1425603"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408" indent="-356400" algn="l" defTabSz="1425603"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210" indent="-356400" algn="l" defTabSz="1425603"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6011" indent="-356400" algn="l" defTabSz="1425603"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813" indent="-356400" algn="l" defTabSz="1425603"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603" rtl="0" eaLnBrk="1" latinLnBrk="0" hangingPunct="1">
        <a:defRPr kumimoji="1" sz="2806" kern="1200">
          <a:solidFill>
            <a:schemeClr val="tx1"/>
          </a:solidFill>
          <a:latin typeface="+mn-lt"/>
          <a:ea typeface="+mn-ea"/>
          <a:cs typeface="+mn-cs"/>
        </a:defRPr>
      </a:lvl1pPr>
      <a:lvl2pPr marL="712802" algn="l" defTabSz="1425603" rtl="0" eaLnBrk="1" latinLnBrk="0" hangingPunct="1">
        <a:defRPr kumimoji="1" sz="2806" kern="1200">
          <a:solidFill>
            <a:schemeClr val="tx1"/>
          </a:solidFill>
          <a:latin typeface="+mn-lt"/>
          <a:ea typeface="+mn-ea"/>
          <a:cs typeface="+mn-cs"/>
        </a:defRPr>
      </a:lvl2pPr>
      <a:lvl3pPr marL="1425603" algn="l" defTabSz="1425603" rtl="0" eaLnBrk="1" latinLnBrk="0" hangingPunct="1">
        <a:defRPr kumimoji="1" sz="2806" kern="1200">
          <a:solidFill>
            <a:schemeClr val="tx1"/>
          </a:solidFill>
          <a:latin typeface="+mn-lt"/>
          <a:ea typeface="+mn-ea"/>
          <a:cs typeface="+mn-cs"/>
        </a:defRPr>
      </a:lvl3pPr>
      <a:lvl4pPr marL="2138404" algn="l" defTabSz="1425603" rtl="0" eaLnBrk="1" latinLnBrk="0" hangingPunct="1">
        <a:defRPr kumimoji="1" sz="2806" kern="1200">
          <a:solidFill>
            <a:schemeClr val="tx1"/>
          </a:solidFill>
          <a:latin typeface="+mn-lt"/>
          <a:ea typeface="+mn-ea"/>
          <a:cs typeface="+mn-cs"/>
        </a:defRPr>
      </a:lvl4pPr>
      <a:lvl5pPr marL="2851206" algn="l" defTabSz="1425603" rtl="0" eaLnBrk="1" latinLnBrk="0" hangingPunct="1">
        <a:defRPr kumimoji="1" sz="2806" kern="1200">
          <a:solidFill>
            <a:schemeClr val="tx1"/>
          </a:solidFill>
          <a:latin typeface="+mn-lt"/>
          <a:ea typeface="+mn-ea"/>
          <a:cs typeface="+mn-cs"/>
        </a:defRPr>
      </a:lvl5pPr>
      <a:lvl6pPr marL="3564007" algn="l" defTabSz="1425603" rtl="0" eaLnBrk="1" latinLnBrk="0" hangingPunct="1">
        <a:defRPr kumimoji="1" sz="2806" kern="1200">
          <a:solidFill>
            <a:schemeClr val="tx1"/>
          </a:solidFill>
          <a:latin typeface="+mn-lt"/>
          <a:ea typeface="+mn-ea"/>
          <a:cs typeface="+mn-cs"/>
        </a:defRPr>
      </a:lvl6pPr>
      <a:lvl7pPr marL="4276809" algn="l" defTabSz="1425603" rtl="0" eaLnBrk="1" latinLnBrk="0" hangingPunct="1">
        <a:defRPr kumimoji="1" sz="2806" kern="1200">
          <a:solidFill>
            <a:schemeClr val="tx1"/>
          </a:solidFill>
          <a:latin typeface="+mn-lt"/>
          <a:ea typeface="+mn-ea"/>
          <a:cs typeface="+mn-cs"/>
        </a:defRPr>
      </a:lvl7pPr>
      <a:lvl8pPr marL="4989610" algn="l" defTabSz="1425603" rtl="0" eaLnBrk="1" latinLnBrk="0" hangingPunct="1">
        <a:defRPr kumimoji="1" sz="2806" kern="1200">
          <a:solidFill>
            <a:schemeClr val="tx1"/>
          </a:solidFill>
          <a:latin typeface="+mn-lt"/>
          <a:ea typeface="+mn-ea"/>
          <a:cs typeface="+mn-cs"/>
        </a:defRPr>
      </a:lvl8pPr>
      <a:lvl9pPr marL="5702411" algn="l" defTabSz="1425603"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hyperlink" Target="mailto:t.yamayou@mail.com" TargetMode="External"/><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四角形: 角を丸くする 141">
            <a:extLst>
              <a:ext uri="{FF2B5EF4-FFF2-40B4-BE49-F238E27FC236}">
                <a16:creationId xmlns:a16="http://schemas.microsoft.com/office/drawing/2014/main" id="{E90B76EF-8023-4943-9A8C-5075D4B83F0C}"/>
              </a:ext>
            </a:extLst>
          </p:cNvPr>
          <p:cNvSpPr/>
          <p:nvPr/>
        </p:nvSpPr>
        <p:spPr>
          <a:xfrm>
            <a:off x="194804" y="7134996"/>
            <a:ext cx="14528929" cy="3012961"/>
          </a:xfrm>
          <a:prstGeom prst="roundRect">
            <a:avLst>
              <a:gd name="adj" fmla="val 4242"/>
            </a:avLst>
          </a:prstGeom>
          <a:solidFill>
            <a:srgbClr val="9BF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8" name="テキスト ボックス 9">
            <a:extLst>
              <a:ext uri="{FF2B5EF4-FFF2-40B4-BE49-F238E27FC236}">
                <a16:creationId xmlns:a16="http://schemas.microsoft.com/office/drawing/2014/main" id="{FA1A177A-AD8F-4606-9310-9744EDFC7968}"/>
              </a:ext>
            </a:extLst>
          </p:cNvPr>
          <p:cNvSpPr txBox="1"/>
          <p:nvPr/>
        </p:nvSpPr>
        <p:spPr>
          <a:xfrm>
            <a:off x="2322074" y="94810"/>
            <a:ext cx="10508665" cy="70866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ctr"/>
            <a:r>
              <a:rPr lang="en-US" altLang="ja-JP" sz="3200" kern="100" dirty="0">
                <a:latin typeface="游明朝" panose="02020400000000000000" pitchFamily="18" charset="-128"/>
                <a:ea typeface="UD デジタル 教科書体 NK-B" panose="02020700000000000000" pitchFamily="18" charset="-128"/>
                <a:cs typeface="Times New Roman" panose="02020603050405020304" pitchFamily="18" charset="0"/>
              </a:rPr>
              <a:t>【</a:t>
            </a:r>
            <a:r>
              <a:rPr lang="ja-JP" altLang="en-US" sz="3200" kern="100" dirty="0">
                <a:latin typeface="游明朝" panose="02020400000000000000" pitchFamily="18" charset="-128"/>
                <a:ea typeface="UD デジタル 教科書体 NK-B" panose="02020700000000000000" pitchFamily="18" charset="-128"/>
                <a:cs typeface="Times New Roman" panose="02020603050405020304" pitchFamily="18" charset="0"/>
              </a:rPr>
              <a:t>新型コロナウイルス</a:t>
            </a:r>
            <a:r>
              <a:rPr lang="en-US" altLang="ja-JP" sz="3200" kern="100" dirty="0">
                <a:latin typeface="游明朝" panose="02020400000000000000" pitchFamily="18" charset="-128"/>
                <a:ea typeface="UD デジタル 教科書体 NK-B" panose="02020700000000000000" pitchFamily="18" charset="-128"/>
                <a:cs typeface="Times New Roman" panose="02020603050405020304" pitchFamily="18" charset="0"/>
              </a:rPr>
              <a:t>】</a:t>
            </a:r>
            <a:r>
              <a:rPr lang="ja-JP" altLang="en-US" sz="3200" kern="100" dirty="0">
                <a:latin typeface="游明朝" panose="02020400000000000000" pitchFamily="18" charset="-128"/>
                <a:ea typeface="UD デジタル 教科書体 NK-B" panose="02020700000000000000" pitchFamily="18" charset="-128"/>
                <a:cs typeface="Times New Roman" panose="02020603050405020304" pitchFamily="18" charset="0"/>
              </a:rPr>
              <a:t>主な支援策・相談先まとめ</a:t>
            </a:r>
            <a:endParaRPr lang="ja-JP" altLang="en-US" sz="3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四角形: 角を丸くする 1">
            <a:extLst>
              <a:ext uri="{FF2B5EF4-FFF2-40B4-BE49-F238E27FC236}">
                <a16:creationId xmlns:a16="http://schemas.microsoft.com/office/drawing/2014/main" id="{8B0A9E0B-7C19-4A9B-B219-6950194F6987}"/>
              </a:ext>
            </a:extLst>
          </p:cNvPr>
          <p:cNvSpPr/>
          <p:nvPr/>
        </p:nvSpPr>
        <p:spPr>
          <a:xfrm>
            <a:off x="194804" y="631715"/>
            <a:ext cx="14528928" cy="6421618"/>
          </a:xfrm>
          <a:prstGeom prst="roundRect">
            <a:avLst>
              <a:gd name="adj" fmla="val 2195"/>
            </a:avLst>
          </a:prstGeom>
          <a:solidFill>
            <a:srgbClr val="FFE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7" name="正方形/長方形 16">
            <a:extLst>
              <a:ext uri="{FF2B5EF4-FFF2-40B4-BE49-F238E27FC236}">
                <a16:creationId xmlns:a16="http://schemas.microsoft.com/office/drawing/2014/main" id="{2F77BE35-C7DD-4657-AA01-82043660AF5D}"/>
              </a:ext>
            </a:extLst>
          </p:cNvPr>
          <p:cNvSpPr/>
          <p:nvPr/>
        </p:nvSpPr>
        <p:spPr>
          <a:xfrm>
            <a:off x="5340851" y="818314"/>
            <a:ext cx="2164886" cy="360000"/>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5" name="矢印: 五方向 4">
            <a:extLst>
              <a:ext uri="{FF2B5EF4-FFF2-40B4-BE49-F238E27FC236}">
                <a16:creationId xmlns:a16="http://schemas.microsoft.com/office/drawing/2014/main" id="{2A0C5D27-468F-4245-BB9A-2C9BF3E58792}"/>
              </a:ext>
            </a:extLst>
          </p:cNvPr>
          <p:cNvSpPr/>
          <p:nvPr/>
        </p:nvSpPr>
        <p:spPr>
          <a:xfrm>
            <a:off x="1862443" y="818314"/>
            <a:ext cx="3420000" cy="360000"/>
          </a:xfrm>
          <a:prstGeom prst="homePlat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4" name="テキスト ボックス 9">
            <a:extLst>
              <a:ext uri="{FF2B5EF4-FFF2-40B4-BE49-F238E27FC236}">
                <a16:creationId xmlns:a16="http://schemas.microsoft.com/office/drawing/2014/main" id="{159FF5F9-D8CD-4503-B32F-1600EC3E1C7E}"/>
              </a:ext>
            </a:extLst>
          </p:cNvPr>
          <p:cNvSpPr txBox="1"/>
          <p:nvPr/>
        </p:nvSpPr>
        <p:spPr>
          <a:xfrm>
            <a:off x="1883968" y="823738"/>
            <a:ext cx="2089544" cy="349153"/>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kern="100" dirty="0">
                <a:solidFill>
                  <a:srgbClr val="FF0000"/>
                </a:solidFill>
                <a:latin typeface="游明朝" panose="02020400000000000000" pitchFamily="18" charset="-128"/>
                <a:ea typeface="UD デジタル 教科書体 NK-B" panose="02020700000000000000" pitchFamily="18" charset="-128"/>
                <a:cs typeface="Times New Roman" panose="02020603050405020304" pitchFamily="18" charset="0"/>
              </a:rPr>
              <a:t>すべての方に</a:t>
            </a:r>
            <a:endParaRPr lang="ja-JP" altLang="en-US"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テキスト ボックス 9">
            <a:extLst>
              <a:ext uri="{FF2B5EF4-FFF2-40B4-BE49-F238E27FC236}">
                <a16:creationId xmlns:a16="http://schemas.microsoft.com/office/drawing/2014/main" id="{59E8EBDF-8AD1-4AF3-BF49-7CFB284BD52B}"/>
              </a:ext>
            </a:extLst>
          </p:cNvPr>
          <p:cNvSpPr txBox="1"/>
          <p:nvPr/>
        </p:nvSpPr>
        <p:spPr>
          <a:xfrm>
            <a:off x="5420366" y="823738"/>
            <a:ext cx="1749946" cy="349153"/>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特別定額給付金</a:t>
            </a:r>
            <a:endParaRPr lang="ja-JP" altLang="en-US" sz="16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24" name="矢印: 五方向 23">
            <a:extLst>
              <a:ext uri="{FF2B5EF4-FFF2-40B4-BE49-F238E27FC236}">
                <a16:creationId xmlns:a16="http://schemas.microsoft.com/office/drawing/2014/main" id="{9907B14B-F7F6-42C4-B5F2-3F7F5BD614DC}"/>
              </a:ext>
            </a:extLst>
          </p:cNvPr>
          <p:cNvSpPr/>
          <p:nvPr/>
        </p:nvSpPr>
        <p:spPr>
          <a:xfrm>
            <a:off x="7647315" y="818314"/>
            <a:ext cx="3276000" cy="360000"/>
          </a:xfrm>
          <a:prstGeom prst="homePlat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0" name="テキスト ボックス 9">
            <a:extLst>
              <a:ext uri="{FF2B5EF4-FFF2-40B4-BE49-F238E27FC236}">
                <a16:creationId xmlns:a16="http://schemas.microsoft.com/office/drawing/2014/main" id="{C37B1E68-7C97-46B4-8737-9FCF2F665761}"/>
              </a:ext>
            </a:extLst>
          </p:cNvPr>
          <p:cNvSpPr txBox="1"/>
          <p:nvPr/>
        </p:nvSpPr>
        <p:spPr>
          <a:xfrm>
            <a:off x="7638520" y="858954"/>
            <a:ext cx="2339012"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kern="100" dirty="0">
                <a:solidFill>
                  <a:srgbClr val="FF0000"/>
                </a:solidFill>
                <a:latin typeface="游明朝" panose="02020400000000000000" pitchFamily="18" charset="-128"/>
                <a:ea typeface="UD デジタル 教科書体 NK-B" panose="02020700000000000000" pitchFamily="18" charset="-128"/>
                <a:cs typeface="Times New Roman" panose="02020603050405020304" pitchFamily="18" charset="0"/>
              </a:rPr>
              <a:t>一律</a:t>
            </a:r>
            <a:r>
              <a:rPr lang="en-US" altLang="ja-JP" kern="100" dirty="0">
                <a:solidFill>
                  <a:srgbClr val="FF0000"/>
                </a:solidFill>
                <a:latin typeface="游明朝" panose="02020400000000000000" pitchFamily="18" charset="-128"/>
                <a:ea typeface="UD デジタル 教科書体 NK-B" panose="02020700000000000000" pitchFamily="18" charset="-128"/>
                <a:cs typeface="Times New Roman" panose="02020603050405020304" pitchFamily="18" charset="0"/>
              </a:rPr>
              <a:t>10</a:t>
            </a:r>
            <a:r>
              <a:rPr lang="ja-JP" altLang="en-US" kern="100" dirty="0">
                <a:solidFill>
                  <a:srgbClr val="FF0000"/>
                </a:solidFill>
                <a:latin typeface="游明朝" panose="02020400000000000000" pitchFamily="18" charset="-128"/>
                <a:ea typeface="UD デジタル 教科書体 NK-B" panose="02020700000000000000" pitchFamily="18" charset="-128"/>
                <a:cs typeface="Times New Roman" panose="02020603050405020304" pitchFamily="18" charset="0"/>
              </a:rPr>
              <a:t>万円を給付</a:t>
            </a:r>
            <a:endParaRPr lang="ja-JP" altLang="en-US"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25" name="四角形: 角を丸くする 24">
            <a:extLst>
              <a:ext uri="{FF2B5EF4-FFF2-40B4-BE49-F238E27FC236}">
                <a16:creationId xmlns:a16="http://schemas.microsoft.com/office/drawing/2014/main" id="{6920A35B-FCFA-466C-9188-A7B1FD0D69BF}"/>
              </a:ext>
            </a:extLst>
          </p:cNvPr>
          <p:cNvSpPr/>
          <p:nvPr/>
        </p:nvSpPr>
        <p:spPr>
          <a:xfrm>
            <a:off x="10995348" y="818314"/>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6" name="テキスト ボックス 9">
            <a:extLst>
              <a:ext uri="{FF2B5EF4-FFF2-40B4-BE49-F238E27FC236}">
                <a16:creationId xmlns:a16="http://schemas.microsoft.com/office/drawing/2014/main" id="{FDF73064-D485-476E-8DA4-0264C0B2529E}"/>
              </a:ext>
            </a:extLst>
          </p:cNvPr>
          <p:cNvSpPr txBox="1"/>
          <p:nvPr/>
        </p:nvSpPr>
        <p:spPr>
          <a:xfrm>
            <a:off x="10994723" y="787834"/>
            <a:ext cx="2052281"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総務省コールセンター</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０３ー５６３８ー５８５５</a:t>
            </a:r>
          </a:p>
        </p:txBody>
      </p:sp>
      <p:sp>
        <p:nvSpPr>
          <p:cNvPr id="28" name="テキスト ボックス 9">
            <a:extLst>
              <a:ext uri="{FF2B5EF4-FFF2-40B4-BE49-F238E27FC236}">
                <a16:creationId xmlns:a16="http://schemas.microsoft.com/office/drawing/2014/main" id="{EF297C0F-E19B-415D-819A-55D77D1B9BFB}"/>
              </a:ext>
            </a:extLst>
          </p:cNvPr>
          <p:cNvSpPr txBox="1"/>
          <p:nvPr/>
        </p:nvSpPr>
        <p:spPr>
          <a:xfrm>
            <a:off x="13470749" y="838975"/>
            <a:ext cx="1018753" cy="26239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９時～１８時半</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（土日祝日除く）</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9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9" name="矢印: 五方向 28">
            <a:extLst>
              <a:ext uri="{FF2B5EF4-FFF2-40B4-BE49-F238E27FC236}">
                <a16:creationId xmlns:a16="http://schemas.microsoft.com/office/drawing/2014/main" id="{57FEFD73-033A-4CA4-BE45-8323A23AFF44}"/>
              </a:ext>
            </a:extLst>
          </p:cNvPr>
          <p:cNvSpPr/>
          <p:nvPr/>
        </p:nvSpPr>
        <p:spPr>
          <a:xfrm>
            <a:off x="1862443" y="1208176"/>
            <a:ext cx="3420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30" name="テキスト ボックス 9">
            <a:extLst>
              <a:ext uri="{FF2B5EF4-FFF2-40B4-BE49-F238E27FC236}">
                <a16:creationId xmlns:a16="http://schemas.microsoft.com/office/drawing/2014/main" id="{58750B0D-FF7A-45EA-8467-CF9175499449}"/>
              </a:ext>
            </a:extLst>
          </p:cNvPr>
          <p:cNvSpPr txBox="1"/>
          <p:nvPr/>
        </p:nvSpPr>
        <p:spPr>
          <a:xfrm>
            <a:off x="1883968" y="1223828"/>
            <a:ext cx="2118607"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住居を失った、失いそう</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31" name="正方形/長方形 30">
            <a:extLst>
              <a:ext uri="{FF2B5EF4-FFF2-40B4-BE49-F238E27FC236}">
                <a16:creationId xmlns:a16="http://schemas.microsoft.com/office/drawing/2014/main" id="{F92F7B3F-7DDB-46F1-9255-31D82B6184A4}"/>
              </a:ext>
            </a:extLst>
          </p:cNvPr>
          <p:cNvSpPr/>
          <p:nvPr/>
        </p:nvSpPr>
        <p:spPr>
          <a:xfrm>
            <a:off x="5340851" y="1208176"/>
            <a:ext cx="2164886" cy="360000"/>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32" name="テキスト ボックス 9">
            <a:extLst>
              <a:ext uri="{FF2B5EF4-FFF2-40B4-BE49-F238E27FC236}">
                <a16:creationId xmlns:a16="http://schemas.microsoft.com/office/drawing/2014/main" id="{A9D243A5-FBA8-45D5-97BC-7474395180FD}"/>
              </a:ext>
            </a:extLst>
          </p:cNvPr>
          <p:cNvSpPr txBox="1"/>
          <p:nvPr/>
        </p:nvSpPr>
        <p:spPr>
          <a:xfrm>
            <a:off x="5420366" y="1213600"/>
            <a:ext cx="1733096" cy="349153"/>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住居確保給付金</a:t>
            </a:r>
            <a:endParaRPr lang="ja-JP" altLang="en-US" sz="16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33" name="矢印: 五方向 32">
            <a:extLst>
              <a:ext uri="{FF2B5EF4-FFF2-40B4-BE49-F238E27FC236}">
                <a16:creationId xmlns:a16="http://schemas.microsoft.com/office/drawing/2014/main" id="{ED629F3F-E3E4-4FB1-9C9D-E684335B97E6}"/>
              </a:ext>
            </a:extLst>
          </p:cNvPr>
          <p:cNvSpPr/>
          <p:nvPr/>
        </p:nvSpPr>
        <p:spPr>
          <a:xfrm>
            <a:off x="7647315" y="1208176"/>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34" name="テキスト ボックス 9">
            <a:extLst>
              <a:ext uri="{FF2B5EF4-FFF2-40B4-BE49-F238E27FC236}">
                <a16:creationId xmlns:a16="http://schemas.microsoft.com/office/drawing/2014/main" id="{F042B45E-70F8-4B8B-96A5-4744AA377695}"/>
              </a:ext>
            </a:extLst>
          </p:cNvPr>
          <p:cNvSpPr txBox="1"/>
          <p:nvPr/>
        </p:nvSpPr>
        <p:spPr>
          <a:xfrm>
            <a:off x="7638520" y="1177696"/>
            <a:ext cx="2268887"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３ヶ月の家賃相当額を給付</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（求職中なら最大９ヶ月）</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35" name="四角形: 角を丸くする 34">
            <a:extLst>
              <a:ext uri="{FF2B5EF4-FFF2-40B4-BE49-F238E27FC236}">
                <a16:creationId xmlns:a16="http://schemas.microsoft.com/office/drawing/2014/main" id="{D4C50C3F-F17E-43BE-B7DD-E9C43B91BD8E}"/>
              </a:ext>
            </a:extLst>
          </p:cNvPr>
          <p:cNvSpPr/>
          <p:nvPr/>
        </p:nvSpPr>
        <p:spPr>
          <a:xfrm>
            <a:off x="10995348" y="1208176"/>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36" name="テキスト ボックス 9">
            <a:extLst>
              <a:ext uri="{FF2B5EF4-FFF2-40B4-BE49-F238E27FC236}">
                <a16:creationId xmlns:a16="http://schemas.microsoft.com/office/drawing/2014/main" id="{DA6F2A40-5468-41D1-B691-9714E7D6AB77}"/>
              </a:ext>
            </a:extLst>
          </p:cNvPr>
          <p:cNvSpPr txBox="1"/>
          <p:nvPr/>
        </p:nvSpPr>
        <p:spPr>
          <a:xfrm>
            <a:off x="10994723" y="1177696"/>
            <a:ext cx="2729058"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立川市くらし・しごとサポートセンター</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０４２ー５０３ー４３０８</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38" name="テキスト ボックス 9">
            <a:extLst>
              <a:ext uri="{FF2B5EF4-FFF2-40B4-BE49-F238E27FC236}">
                <a16:creationId xmlns:a16="http://schemas.microsoft.com/office/drawing/2014/main" id="{D7230872-1906-4C64-94BD-4015C9A12993}"/>
              </a:ext>
            </a:extLst>
          </p:cNvPr>
          <p:cNvSpPr txBox="1"/>
          <p:nvPr/>
        </p:nvSpPr>
        <p:spPr>
          <a:xfrm>
            <a:off x="13470749" y="1226681"/>
            <a:ext cx="1225743" cy="26239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８時半～１７時１５分</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（土日祝日除く）</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9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8" name="正方形/長方形 57">
            <a:extLst>
              <a:ext uri="{FF2B5EF4-FFF2-40B4-BE49-F238E27FC236}">
                <a16:creationId xmlns:a16="http://schemas.microsoft.com/office/drawing/2014/main" id="{F7798D51-737B-44D7-BEB8-6A61D8BF79EB}"/>
              </a:ext>
            </a:extLst>
          </p:cNvPr>
          <p:cNvSpPr/>
          <p:nvPr/>
        </p:nvSpPr>
        <p:spPr>
          <a:xfrm>
            <a:off x="5340851" y="1993042"/>
            <a:ext cx="2164886" cy="360000"/>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59" name="テキスト ボックス 9">
            <a:extLst>
              <a:ext uri="{FF2B5EF4-FFF2-40B4-BE49-F238E27FC236}">
                <a16:creationId xmlns:a16="http://schemas.microsoft.com/office/drawing/2014/main" id="{C4FA56BB-133A-4F9B-ACB8-C78E538331EA}"/>
              </a:ext>
            </a:extLst>
          </p:cNvPr>
          <p:cNvSpPr txBox="1"/>
          <p:nvPr/>
        </p:nvSpPr>
        <p:spPr>
          <a:xfrm>
            <a:off x="5433719" y="2037977"/>
            <a:ext cx="1749946"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フードバンク立川</a:t>
            </a:r>
            <a:r>
              <a:rPr lang="en-US" altLang="ja-JP"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	</a:t>
            </a:r>
            <a:endParaRPr lang="ja-JP" altLang="en-US" sz="16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77" name="矢印: 五方向 76">
            <a:extLst>
              <a:ext uri="{FF2B5EF4-FFF2-40B4-BE49-F238E27FC236}">
                <a16:creationId xmlns:a16="http://schemas.microsoft.com/office/drawing/2014/main" id="{1B9AA466-1E36-446C-AC40-4FA598DC736A}"/>
              </a:ext>
            </a:extLst>
          </p:cNvPr>
          <p:cNvSpPr/>
          <p:nvPr/>
        </p:nvSpPr>
        <p:spPr>
          <a:xfrm>
            <a:off x="1862443" y="1988991"/>
            <a:ext cx="3420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78" name="テキスト ボックス 9">
            <a:extLst>
              <a:ext uri="{FF2B5EF4-FFF2-40B4-BE49-F238E27FC236}">
                <a16:creationId xmlns:a16="http://schemas.microsoft.com/office/drawing/2014/main" id="{BB4C13A0-772C-4AE1-B0BB-4B138FA7BE38}"/>
              </a:ext>
            </a:extLst>
          </p:cNvPr>
          <p:cNvSpPr txBox="1"/>
          <p:nvPr/>
        </p:nvSpPr>
        <p:spPr>
          <a:xfrm>
            <a:off x="1883968" y="2019462"/>
            <a:ext cx="2118607"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食べるものがない</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83" name="矢印: 五方向 82">
            <a:extLst>
              <a:ext uri="{FF2B5EF4-FFF2-40B4-BE49-F238E27FC236}">
                <a16:creationId xmlns:a16="http://schemas.microsoft.com/office/drawing/2014/main" id="{0E85A63E-E42A-4A4C-AB19-232D75BC2413}"/>
              </a:ext>
            </a:extLst>
          </p:cNvPr>
          <p:cNvSpPr/>
          <p:nvPr/>
        </p:nvSpPr>
        <p:spPr>
          <a:xfrm>
            <a:off x="7647315" y="1986717"/>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84" name="テキスト ボックス 9">
            <a:extLst>
              <a:ext uri="{FF2B5EF4-FFF2-40B4-BE49-F238E27FC236}">
                <a16:creationId xmlns:a16="http://schemas.microsoft.com/office/drawing/2014/main" id="{A60F94A5-22FF-48E2-B2F3-A527C2F33523}"/>
              </a:ext>
            </a:extLst>
          </p:cNvPr>
          <p:cNvSpPr txBox="1"/>
          <p:nvPr/>
        </p:nvSpPr>
        <p:spPr>
          <a:xfrm>
            <a:off x="7638520" y="1947398"/>
            <a:ext cx="3088107"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寄付された食べ物をもらえる</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a:t>
            </a:r>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ご家庭の余っている食品も募集しています</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85" name="四角形: 角を丸くする 84">
            <a:extLst>
              <a:ext uri="{FF2B5EF4-FFF2-40B4-BE49-F238E27FC236}">
                <a16:creationId xmlns:a16="http://schemas.microsoft.com/office/drawing/2014/main" id="{EB19168F-0F1E-437F-B8C1-C301FB005A76}"/>
              </a:ext>
            </a:extLst>
          </p:cNvPr>
          <p:cNvSpPr/>
          <p:nvPr/>
        </p:nvSpPr>
        <p:spPr>
          <a:xfrm>
            <a:off x="10995348" y="1986055"/>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86" name="テキスト ボックス 9">
            <a:extLst>
              <a:ext uri="{FF2B5EF4-FFF2-40B4-BE49-F238E27FC236}">
                <a16:creationId xmlns:a16="http://schemas.microsoft.com/office/drawing/2014/main" id="{C50F7303-EE14-4BA0-94DA-5C28F834D3D5}"/>
              </a:ext>
            </a:extLst>
          </p:cNvPr>
          <p:cNvSpPr txBox="1"/>
          <p:nvPr/>
        </p:nvSpPr>
        <p:spPr>
          <a:xfrm>
            <a:off x="13470749" y="1986819"/>
            <a:ext cx="1347242" cy="26239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９時半～１９時</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（土曜日は１７時まで）</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87" name="テキスト ボックス 9">
            <a:extLst>
              <a:ext uri="{FF2B5EF4-FFF2-40B4-BE49-F238E27FC236}">
                <a16:creationId xmlns:a16="http://schemas.microsoft.com/office/drawing/2014/main" id="{347684F3-516C-4193-B96F-1E3003041C9B}"/>
              </a:ext>
            </a:extLst>
          </p:cNvPr>
          <p:cNvSpPr txBox="1"/>
          <p:nvPr/>
        </p:nvSpPr>
        <p:spPr>
          <a:xfrm>
            <a:off x="10994723" y="1964087"/>
            <a:ext cx="2676602"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立川市社会福祉協議会</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０４２ー５４０ー０２００（地域づくり係）</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88" name="正方形/長方形 87">
            <a:extLst>
              <a:ext uri="{FF2B5EF4-FFF2-40B4-BE49-F238E27FC236}">
                <a16:creationId xmlns:a16="http://schemas.microsoft.com/office/drawing/2014/main" id="{FB9DB2D9-7936-469F-86FA-1E24E4302A94}"/>
              </a:ext>
            </a:extLst>
          </p:cNvPr>
          <p:cNvSpPr/>
          <p:nvPr/>
        </p:nvSpPr>
        <p:spPr>
          <a:xfrm>
            <a:off x="5340851" y="1597173"/>
            <a:ext cx="2164886" cy="360000"/>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89" name="テキスト ボックス 9">
            <a:extLst>
              <a:ext uri="{FF2B5EF4-FFF2-40B4-BE49-F238E27FC236}">
                <a16:creationId xmlns:a16="http://schemas.microsoft.com/office/drawing/2014/main" id="{9C76FBFB-E0B2-4A0B-BB11-832518019699}"/>
              </a:ext>
            </a:extLst>
          </p:cNvPr>
          <p:cNvSpPr txBox="1"/>
          <p:nvPr/>
        </p:nvSpPr>
        <p:spPr>
          <a:xfrm>
            <a:off x="5420366" y="1643473"/>
            <a:ext cx="1749946"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臨時特別給付金</a:t>
            </a:r>
            <a:r>
              <a:rPr lang="en-US" altLang="ja-JP"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	</a:t>
            </a:r>
            <a:endParaRPr lang="ja-JP" altLang="en-US" sz="16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90" name="矢印: 五方向 89">
            <a:extLst>
              <a:ext uri="{FF2B5EF4-FFF2-40B4-BE49-F238E27FC236}">
                <a16:creationId xmlns:a16="http://schemas.microsoft.com/office/drawing/2014/main" id="{CDEF482F-4F6F-462F-BCFD-D5F1A3781CFC}"/>
              </a:ext>
            </a:extLst>
          </p:cNvPr>
          <p:cNvSpPr/>
          <p:nvPr/>
        </p:nvSpPr>
        <p:spPr>
          <a:xfrm>
            <a:off x="1862443" y="1597173"/>
            <a:ext cx="3420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91" name="テキスト ボックス 9">
            <a:extLst>
              <a:ext uri="{FF2B5EF4-FFF2-40B4-BE49-F238E27FC236}">
                <a16:creationId xmlns:a16="http://schemas.microsoft.com/office/drawing/2014/main" id="{E4B0D38C-354E-4B97-8E5C-47F27ACB5DDA}"/>
              </a:ext>
            </a:extLst>
          </p:cNvPr>
          <p:cNvSpPr txBox="1"/>
          <p:nvPr/>
        </p:nvSpPr>
        <p:spPr>
          <a:xfrm>
            <a:off x="1883968" y="1612825"/>
            <a:ext cx="3280847" cy="421579"/>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児童手当を利用しているが家計が厳しい</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92" name="矢印: 五方向 91">
            <a:extLst>
              <a:ext uri="{FF2B5EF4-FFF2-40B4-BE49-F238E27FC236}">
                <a16:creationId xmlns:a16="http://schemas.microsoft.com/office/drawing/2014/main" id="{5BB0D4CC-B76A-4E94-964A-45DB84D03E00}"/>
              </a:ext>
            </a:extLst>
          </p:cNvPr>
          <p:cNvSpPr/>
          <p:nvPr/>
        </p:nvSpPr>
        <p:spPr>
          <a:xfrm>
            <a:off x="7647315" y="1597173"/>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93" name="テキスト ボックス 9">
            <a:extLst>
              <a:ext uri="{FF2B5EF4-FFF2-40B4-BE49-F238E27FC236}">
                <a16:creationId xmlns:a16="http://schemas.microsoft.com/office/drawing/2014/main" id="{17A4B4B8-1C15-48B6-82F0-4B6E18662B8C}"/>
              </a:ext>
            </a:extLst>
          </p:cNvPr>
          <p:cNvSpPr txBox="1"/>
          <p:nvPr/>
        </p:nvSpPr>
        <p:spPr>
          <a:xfrm>
            <a:off x="7638520" y="1568943"/>
            <a:ext cx="3088107"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児童手当利用者に対し、子ども１人当たり</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１万円を給付（６月支給で手続き不要）</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94" name="四角形: 角を丸くする 93">
            <a:extLst>
              <a:ext uri="{FF2B5EF4-FFF2-40B4-BE49-F238E27FC236}">
                <a16:creationId xmlns:a16="http://schemas.microsoft.com/office/drawing/2014/main" id="{A21B8F80-7E47-4CB8-AE07-AC5FDFB1931F}"/>
              </a:ext>
            </a:extLst>
          </p:cNvPr>
          <p:cNvSpPr/>
          <p:nvPr/>
        </p:nvSpPr>
        <p:spPr>
          <a:xfrm>
            <a:off x="10995348" y="1597173"/>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95" name="テキスト ボックス 9">
            <a:extLst>
              <a:ext uri="{FF2B5EF4-FFF2-40B4-BE49-F238E27FC236}">
                <a16:creationId xmlns:a16="http://schemas.microsoft.com/office/drawing/2014/main" id="{0B6F38CA-EA53-4345-893D-ED5C90C30B5A}"/>
              </a:ext>
            </a:extLst>
          </p:cNvPr>
          <p:cNvSpPr txBox="1"/>
          <p:nvPr/>
        </p:nvSpPr>
        <p:spPr>
          <a:xfrm>
            <a:off x="13470749" y="1603633"/>
            <a:ext cx="1090626" cy="296384"/>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８時半～１７時</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（土日祝日除く）</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9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96" name="テキスト ボックス 9">
            <a:extLst>
              <a:ext uri="{FF2B5EF4-FFF2-40B4-BE49-F238E27FC236}">
                <a16:creationId xmlns:a16="http://schemas.microsoft.com/office/drawing/2014/main" id="{0F33F04F-DAF7-45AB-B144-786642A9AC24}"/>
              </a:ext>
            </a:extLst>
          </p:cNvPr>
          <p:cNvSpPr txBox="1"/>
          <p:nvPr/>
        </p:nvSpPr>
        <p:spPr>
          <a:xfrm>
            <a:off x="10994723" y="1574023"/>
            <a:ext cx="2496469"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立川市子ども家庭部子育て推進課</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０４２ー５２８ー４３４２</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97" name="四角形: 上の 2 つの角を丸める 96">
            <a:extLst>
              <a:ext uri="{FF2B5EF4-FFF2-40B4-BE49-F238E27FC236}">
                <a16:creationId xmlns:a16="http://schemas.microsoft.com/office/drawing/2014/main" id="{3C410C9A-4EDF-48D6-9229-80E4517ED5B9}"/>
              </a:ext>
            </a:extLst>
          </p:cNvPr>
          <p:cNvSpPr/>
          <p:nvPr/>
        </p:nvSpPr>
        <p:spPr>
          <a:xfrm rot="16200000">
            <a:off x="453288" y="1035758"/>
            <a:ext cx="1554567" cy="1080000"/>
          </a:xfrm>
          <a:prstGeom prst="round2Same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63"/>
          </a:p>
        </p:txBody>
      </p:sp>
      <p:sp>
        <p:nvSpPr>
          <p:cNvPr id="98" name="テキスト ボックス 9">
            <a:extLst>
              <a:ext uri="{FF2B5EF4-FFF2-40B4-BE49-F238E27FC236}">
                <a16:creationId xmlns:a16="http://schemas.microsoft.com/office/drawing/2014/main" id="{3F9855DF-9955-492C-B93D-0362A2B87D53}"/>
              </a:ext>
            </a:extLst>
          </p:cNvPr>
          <p:cNvSpPr txBox="1"/>
          <p:nvPr/>
        </p:nvSpPr>
        <p:spPr>
          <a:xfrm>
            <a:off x="1065541" y="934623"/>
            <a:ext cx="530972" cy="1481715"/>
          </a:xfrm>
          <a:prstGeom prst="rect">
            <a:avLst/>
          </a:prstGeom>
          <a:noFill/>
          <a:ln w="6350">
            <a:noFill/>
          </a:ln>
        </p:spPr>
        <p:txBody>
          <a:bodyPr rot="0" spcFirstLastPara="0" vert="eaVert" wrap="square" lIns="91441" tIns="45720" rIns="91441" bIns="45720" numCol="1" spcCol="0" rtlCol="0" fromWordArt="0" anchor="t" anchorCtr="0" forceAA="0" compatLnSpc="1">
            <a:prstTxWarp prst="textNoShape">
              <a:avLst/>
            </a:prstTxWarp>
            <a:noAutofit/>
          </a:bodyPr>
          <a:lstStyle/>
          <a:p>
            <a:pPr algn="just"/>
            <a:r>
              <a:rPr lang="ja-JP" altLang="en-US" sz="2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もらえる</a:t>
            </a:r>
            <a:endParaRPr lang="en-US" altLang="ja-JP" sz="2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（給付等）</a:t>
            </a:r>
            <a:endParaRPr lang="ja-JP" altLang="en-US" sz="8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99" name="四角形: 上の 2 つの角を丸める 98">
            <a:extLst>
              <a:ext uri="{FF2B5EF4-FFF2-40B4-BE49-F238E27FC236}">
                <a16:creationId xmlns:a16="http://schemas.microsoft.com/office/drawing/2014/main" id="{30EDFA0B-316F-4B8B-956F-1062ECDC65FA}"/>
              </a:ext>
            </a:extLst>
          </p:cNvPr>
          <p:cNvSpPr/>
          <p:nvPr/>
        </p:nvSpPr>
        <p:spPr>
          <a:xfrm rot="16200000">
            <a:off x="851986" y="2298566"/>
            <a:ext cx="757172" cy="1080000"/>
          </a:xfrm>
          <a:prstGeom prst="round2SameRect">
            <a:avLst/>
          </a:prstGeom>
          <a:solidFill>
            <a:srgbClr val="DCC9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63"/>
          </a:p>
        </p:txBody>
      </p:sp>
      <p:sp>
        <p:nvSpPr>
          <p:cNvPr id="100" name="テキスト ボックス 9">
            <a:extLst>
              <a:ext uri="{FF2B5EF4-FFF2-40B4-BE49-F238E27FC236}">
                <a16:creationId xmlns:a16="http://schemas.microsoft.com/office/drawing/2014/main" id="{54027B7A-6F7B-4A04-B5AE-F143473F5989}"/>
              </a:ext>
            </a:extLst>
          </p:cNvPr>
          <p:cNvSpPr txBox="1"/>
          <p:nvPr/>
        </p:nvSpPr>
        <p:spPr>
          <a:xfrm>
            <a:off x="1068139" y="2434058"/>
            <a:ext cx="530972" cy="1201150"/>
          </a:xfrm>
          <a:prstGeom prst="rect">
            <a:avLst/>
          </a:prstGeom>
          <a:noFill/>
          <a:ln w="6350">
            <a:noFill/>
          </a:ln>
        </p:spPr>
        <p:txBody>
          <a:bodyPr rot="0" spcFirstLastPara="0" vert="eaVert" wrap="square" lIns="91441" tIns="45720" rIns="91441" bIns="45720" numCol="1" spcCol="0" rtlCol="0" fromWordArt="0" anchor="t" anchorCtr="0" forceAA="0" compatLnSpc="1">
            <a:prstTxWarp prst="textNoShape">
              <a:avLst/>
            </a:prstTxWarp>
            <a:noAutofit/>
          </a:bodyPr>
          <a:lstStyle/>
          <a:p>
            <a:pPr algn="just"/>
            <a:r>
              <a:rPr lang="ja-JP" altLang="en-US" sz="20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借りる</a:t>
            </a:r>
            <a:endParaRPr lang="en-US" altLang="ja-JP" sz="20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（貸付）</a:t>
            </a:r>
            <a:endParaRPr lang="ja-JP" altLang="en-US" sz="7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3" name="四角形: 上の 2 つの角を丸める 102">
            <a:extLst>
              <a:ext uri="{FF2B5EF4-FFF2-40B4-BE49-F238E27FC236}">
                <a16:creationId xmlns:a16="http://schemas.microsoft.com/office/drawing/2014/main" id="{7FD42BF1-B76D-4D02-BEAE-1A44318A9825}"/>
              </a:ext>
            </a:extLst>
          </p:cNvPr>
          <p:cNvSpPr/>
          <p:nvPr/>
        </p:nvSpPr>
        <p:spPr>
          <a:xfrm rot="16200000">
            <a:off x="672973" y="5866445"/>
            <a:ext cx="1115197" cy="1080000"/>
          </a:xfrm>
          <a:prstGeom prst="round2Same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63"/>
          </a:p>
        </p:txBody>
      </p:sp>
      <p:sp>
        <p:nvSpPr>
          <p:cNvPr id="106" name="テキスト ボックス 9">
            <a:extLst>
              <a:ext uri="{FF2B5EF4-FFF2-40B4-BE49-F238E27FC236}">
                <a16:creationId xmlns:a16="http://schemas.microsoft.com/office/drawing/2014/main" id="{C60AFC0E-BD88-436D-BD35-1AB1E9E80BAD}"/>
              </a:ext>
            </a:extLst>
          </p:cNvPr>
          <p:cNvSpPr txBox="1"/>
          <p:nvPr/>
        </p:nvSpPr>
        <p:spPr>
          <a:xfrm>
            <a:off x="1116116" y="5897704"/>
            <a:ext cx="483102" cy="1011949"/>
          </a:xfrm>
          <a:prstGeom prst="rect">
            <a:avLst/>
          </a:prstGeom>
          <a:noFill/>
          <a:ln w="6350">
            <a:noFill/>
          </a:ln>
        </p:spPr>
        <p:txBody>
          <a:bodyPr rot="0" spcFirstLastPara="0" vert="eaVert" wrap="square" lIns="91441" tIns="45720" rIns="91441" bIns="45720" numCol="1" spcCol="0" rtlCol="0" fromWordArt="0" anchor="t" anchorCtr="0" forceAA="0" compatLnSpc="1">
            <a:prstTxWarp prst="textNoShape">
              <a:avLst/>
            </a:prstTxWarp>
            <a:noAutofit/>
          </a:bodyPr>
          <a:lstStyle/>
          <a:p>
            <a:pPr algn="just"/>
            <a:r>
              <a:rPr lang="ja-JP" altLang="en-US" sz="20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感染の</a:t>
            </a:r>
            <a:endParaRPr lang="en-US" altLang="ja-JP" sz="20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20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可能性</a:t>
            </a:r>
            <a:endParaRPr lang="en-US" altLang="ja-JP" sz="20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07" name="四角形: 上の 2 つの角を丸める 106">
            <a:extLst>
              <a:ext uri="{FF2B5EF4-FFF2-40B4-BE49-F238E27FC236}">
                <a16:creationId xmlns:a16="http://schemas.microsoft.com/office/drawing/2014/main" id="{830B361E-D483-4688-B9C3-84FAB10DF025}"/>
              </a:ext>
            </a:extLst>
          </p:cNvPr>
          <p:cNvSpPr/>
          <p:nvPr/>
        </p:nvSpPr>
        <p:spPr>
          <a:xfrm rot="16200000">
            <a:off x="859782" y="3158483"/>
            <a:ext cx="741579" cy="1080000"/>
          </a:xfrm>
          <a:prstGeom prst="round2Same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63"/>
          </a:p>
        </p:txBody>
      </p:sp>
      <p:sp>
        <p:nvSpPr>
          <p:cNvPr id="108" name="テキスト ボックス 9">
            <a:extLst>
              <a:ext uri="{FF2B5EF4-FFF2-40B4-BE49-F238E27FC236}">
                <a16:creationId xmlns:a16="http://schemas.microsoft.com/office/drawing/2014/main" id="{32A07F09-8B7F-4CDA-9C84-CC8E09C9BEC1}"/>
              </a:ext>
            </a:extLst>
          </p:cNvPr>
          <p:cNvSpPr txBox="1"/>
          <p:nvPr/>
        </p:nvSpPr>
        <p:spPr>
          <a:xfrm>
            <a:off x="1147317" y="3352436"/>
            <a:ext cx="530972" cy="730870"/>
          </a:xfrm>
          <a:prstGeom prst="rect">
            <a:avLst/>
          </a:prstGeom>
          <a:noFill/>
          <a:ln w="6350">
            <a:noFill/>
          </a:ln>
        </p:spPr>
        <p:txBody>
          <a:bodyPr rot="0" spcFirstLastPara="0" vert="eaVert" wrap="square" lIns="91441" tIns="45720" rIns="91441" bIns="45720" numCol="1" spcCol="0" rtlCol="0" fromWordArt="0" anchor="t" anchorCtr="0" forceAA="0" compatLnSpc="1">
            <a:prstTxWarp prst="textNoShape">
              <a:avLst/>
            </a:prstTxWarp>
            <a:noAutofit/>
          </a:bodyPr>
          <a:lstStyle/>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待って</a:t>
            </a:r>
            <a:endParaRPr lang="en-US" altLang="ja-JP"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もらう</a:t>
            </a:r>
            <a:endParaRPr lang="en-US" altLang="ja-JP"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（猶予）</a:t>
            </a:r>
            <a:endParaRPr lang="ja-JP" altLang="en-US" sz="7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3" name="正方形/長方形 122">
            <a:extLst>
              <a:ext uri="{FF2B5EF4-FFF2-40B4-BE49-F238E27FC236}">
                <a16:creationId xmlns:a16="http://schemas.microsoft.com/office/drawing/2014/main" id="{AB90D957-65D0-47CE-879B-31270AD73765}"/>
              </a:ext>
            </a:extLst>
          </p:cNvPr>
          <p:cNvSpPr/>
          <p:nvPr/>
        </p:nvSpPr>
        <p:spPr>
          <a:xfrm>
            <a:off x="5340851" y="2466093"/>
            <a:ext cx="2164886" cy="360000"/>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24" name="テキスト ボックス 9">
            <a:extLst>
              <a:ext uri="{FF2B5EF4-FFF2-40B4-BE49-F238E27FC236}">
                <a16:creationId xmlns:a16="http://schemas.microsoft.com/office/drawing/2014/main" id="{05561D9F-445C-4646-BA19-D85B6358B000}"/>
              </a:ext>
            </a:extLst>
          </p:cNvPr>
          <p:cNvSpPr txBox="1"/>
          <p:nvPr/>
        </p:nvSpPr>
        <p:spPr>
          <a:xfrm>
            <a:off x="5420365" y="2511029"/>
            <a:ext cx="2138202"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緊急小口資金</a:t>
            </a:r>
            <a:r>
              <a:rPr lang="ja-JP" altLang="en-US" sz="105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（特例貸付）</a:t>
            </a:r>
            <a:r>
              <a:rPr lang="en-US" altLang="ja-JP" sz="105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	</a:t>
            </a:r>
            <a:endParaRPr lang="ja-JP" altLang="en-US" sz="16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5" name="矢印: 五方向 124">
            <a:extLst>
              <a:ext uri="{FF2B5EF4-FFF2-40B4-BE49-F238E27FC236}">
                <a16:creationId xmlns:a16="http://schemas.microsoft.com/office/drawing/2014/main" id="{D936F333-4712-42F5-8F3C-398BD2A327C5}"/>
              </a:ext>
            </a:extLst>
          </p:cNvPr>
          <p:cNvSpPr/>
          <p:nvPr/>
        </p:nvSpPr>
        <p:spPr>
          <a:xfrm>
            <a:off x="1862919" y="2462043"/>
            <a:ext cx="3420000" cy="758852"/>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26" name="テキスト ボックス 9">
            <a:extLst>
              <a:ext uri="{FF2B5EF4-FFF2-40B4-BE49-F238E27FC236}">
                <a16:creationId xmlns:a16="http://schemas.microsoft.com/office/drawing/2014/main" id="{FA95C033-784D-41CC-B325-2DFDB0898BF9}"/>
              </a:ext>
            </a:extLst>
          </p:cNvPr>
          <p:cNvSpPr txBox="1"/>
          <p:nvPr/>
        </p:nvSpPr>
        <p:spPr>
          <a:xfrm>
            <a:off x="1883968" y="2707736"/>
            <a:ext cx="3272527"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家計が厳しくお金を借りたい</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27" name="矢印: 五方向 126">
            <a:extLst>
              <a:ext uri="{FF2B5EF4-FFF2-40B4-BE49-F238E27FC236}">
                <a16:creationId xmlns:a16="http://schemas.microsoft.com/office/drawing/2014/main" id="{32A6768B-5A25-4B61-9B57-4D64F6DFDA3F}"/>
              </a:ext>
            </a:extLst>
          </p:cNvPr>
          <p:cNvSpPr/>
          <p:nvPr/>
        </p:nvSpPr>
        <p:spPr>
          <a:xfrm>
            <a:off x="7647315" y="2459769"/>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28" name="テキスト ボックス 9">
            <a:extLst>
              <a:ext uri="{FF2B5EF4-FFF2-40B4-BE49-F238E27FC236}">
                <a16:creationId xmlns:a16="http://schemas.microsoft.com/office/drawing/2014/main" id="{A18A750E-F927-449C-A6C5-21B8CA72DC2C}"/>
              </a:ext>
            </a:extLst>
          </p:cNvPr>
          <p:cNvSpPr txBox="1"/>
          <p:nvPr/>
        </p:nvSpPr>
        <p:spPr>
          <a:xfrm>
            <a:off x="7638520" y="2425531"/>
            <a:ext cx="2929655"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貸付上限：２０万円　</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交付：申請から１週間程度</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29" name="四角形: 角を丸くする 128">
            <a:extLst>
              <a:ext uri="{FF2B5EF4-FFF2-40B4-BE49-F238E27FC236}">
                <a16:creationId xmlns:a16="http://schemas.microsoft.com/office/drawing/2014/main" id="{A15E0421-E05E-4EC5-B8E9-C47165F7A88E}"/>
              </a:ext>
            </a:extLst>
          </p:cNvPr>
          <p:cNvSpPr/>
          <p:nvPr/>
        </p:nvSpPr>
        <p:spPr>
          <a:xfrm>
            <a:off x="10995348" y="2459107"/>
            <a:ext cx="3600000" cy="74935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30" name="テキスト ボックス 9">
            <a:extLst>
              <a:ext uri="{FF2B5EF4-FFF2-40B4-BE49-F238E27FC236}">
                <a16:creationId xmlns:a16="http://schemas.microsoft.com/office/drawing/2014/main" id="{F8A24280-A20A-488A-982F-6240138127D5}"/>
              </a:ext>
            </a:extLst>
          </p:cNvPr>
          <p:cNvSpPr txBox="1"/>
          <p:nvPr/>
        </p:nvSpPr>
        <p:spPr>
          <a:xfrm>
            <a:off x="12561923" y="2706827"/>
            <a:ext cx="1672635" cy="391388"/>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000" kern="100" dirty="0">
                <a:latin typeface="游明朝" panose="02020400000000000000" pitchFamily="18" charset="-128"/>
                <a:ea typeface="UD デジタル 教科書体 NK-B" panose="02020700000000000000" pitchFamily="18" charset="-128"/>
                <a:cs typeface="Times New Roman" panose="02020603050405020304" pitchFamily="18" charset="0"/>
              </a:rPr>
              <a:t>貸付受付時間</a:t>
            </a:r>
            <a:endParaRPr lang="en-US" altLang="ja-JP" sz="10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000" kern="100" dirty="0">
                <a:latin typeface="游明朝" panose="02020400000000000000" pitchFamily="18" charset="-128"/>
                <a:ea typeface="UD デジタル 教科書体 NK-B" panose="02020700000000000000" pitchFamily="18" charset="-128"/>
                <a:cs typeface="Times New Roman" panose="02020603050405020304" pitchFamily="18" charset="0"/>
              </a:rPr>
              <a:t>９時～１６時</a:t>
            </a:r>
            <a:endParaRPr lang="en-US" altLang="ja-JP" sz="10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000" kern="100" dirty="0">
                <a:latin typeface="游明朝" panose="02020400000000000000" pitchFamily="18" charset="-128"/>
                <a:ea typeface="UD デジタル 教科書体 NK-B" panose="02020700000000000000" pitchFamily="18" charset="-128"/>
                <a:cs typeface="Times New Roman" panose="02020603050405020304" pitchFamily="18" charset="0"/>
              </a:rPr>
              <a:t>（土日祝日除く）</a:t>
            </a:r>
            <a:endParaRPr lang="en-US" altLang="ja-JP" sz="10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2" name="正方形/長方形 131">
            <a:extLst>
              <a:ext uri="{FF2B5EF4-FFF2-40B4-BE49-F238E27FC236}">
                <a16:creationId xmlns:a16="http://schemas.microsoft.com/office/drawing/2014/main" id="{09A901CF-06C9-4BCE-B425-69B28DB29F8D}"/>
              </a:ext>
            </a:extLst>
          </p:cNvPr>
          <p:cNvSpPr/>
          <p:nvPr/>
        </p:nvSpPr>
        <p:spPr>
          <a:xfrm>
            <a:off x="5340851" y="2857152"/>
            <a:ext cx="2164886" cy="357989"/>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33" name="テキスト ボックス 9">
            <a:extLst>
              <a:ext uri="{FF2B5EF4-FFF2-40B4-BE49-F238E27FC236}">
                <a16:creationId xmlns:a16="http://schemas.microsoft.com/office/drawing/2014/main" id="{9B6FB7BD-A9CA-43CB-A2A6-A10A022EC33D}"/>
              </a:ext>
            </a:extLst>
          </p:cNvPr>
          <p:cNvSpPr txBox="1"/>
          <p:nvPr/>
        </p:nvSpPr>
        <p:spPr>
          <a:xfrm>
            <a:off x="5424488" y="2902087"/>
            <a:ext cx="2151919"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総合支援資金</a:t>
            </a:r>
            <a:r>
              <a:rPr lang="ja-JP" altLang="en-US" sz="105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（特例貸付）</a:t>
            </a:r>
            <a:r>
              <a:rPr lang="en-US" altLang="ja-JP"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	</a:t>
            </a:r>
            <a:endParaRPr lang="ja-JP" altLang="en-US" sz="16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6" name="矢印: 五方向 135">
            <a:extLst>
              <a:ext uri="{FF2B5EF4-FFF2-40B4-BE49-F238E27FC236}">
                <a16:creationId xmlns:a16="http://schemas.microsoft.com/office/drawing/2014/main" id="{B187C3CE-70C2-4883-8698-34CAD6212937}"/>
              </a:ext>
            </a:extLst>
          </p:cNvPr>
          <p:cNvSpPr/>
          <p:nvPr/>
        </p:nvSpPr>
        <p:spPr>
          <a:xfrm>
            <a:off x="7647315" y="2850827"/>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37" name="テキスト ボックス 9">
            <a:extLst>
              <a:ext uri="{FF2B5EF4-FFF2-40B4-BE49-F238E27FC236}">
                <a16:creationId xmlns:a16="http://schemas.microsoft.com/office/drawing/2014/main" id="{A20F6ADC-1E61-4A4A-B9A2-0E90E81CA988}"/>
              </a:ext>
            </a:extLst>
          </p:cNvPr>
          <p:cNvSpPr txBox="1"/>
          <p:nvPr/>
        </p:nvSpPr>
        <p:spPr>
          <a:xfrm>
            <a:off x="7638520" y="2816588"/>
            <a:ext cx="2803258"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貸付上限：月２０万円以内</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交付：申請から最短２０日　</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43" name="テキスト ボックス 9">
            <a:extLst>
              <a:ext uri="{FF2B5EF4-FFF2-40B4-BE49-F238E27FC236}">
                <a16:creationId xmlns:a16="http://schemas.microsoft.com/office/drawing/2014/main" id="{154AD09D-4CC4-459D-8287-8B48D5F9FE5F}"/>
              </a:ext>
            </a:extLst>
          </p:cNvPr>
          <p:cNvSpPr txBox="1"/>
          <p:nvPr/>
        </p:nvSpPr>
        <p:spPr>
          <a:xfrm>
            <a:off x="10994723" y="2540402"/>
            <a:ext cx="2729058" cy="264238"/>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立川市くらし・しごとサポートセンター</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０４２ー５０３ー４３０８</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pic>
        <p:nvPicPr>
          <p:cNvPr id="149" name="図 148">
            <a:extLst>
              <a:ext uri="{FF2B5EF4-FFF2-40B4-BE49-F238E27FC236}">
                <a16:creationId xmlns:a16="http://schemas.microsoft.com/office/drawing/2014/main" id="{FA79365D-E957-4FD5-AE4E-17565678DB40}"/>
              </a:ext>
            </a:extLst>
          </p:cNvPr>
          <p:cNvPicPr>
            <a:picLocks noChangeAspect="1"/>
          </p:cNvPicPr>
          <p:nvPr/>
        </p:nvPicPr>
        <p:blipFill>
          <a:blip r:embed="rId2"/>
          <a:stretch>
            <a:fillRect/>
          </a:stretch>
        </p:blipFill>
        <p:spPr>
          <a:xfrm>
            <a:off x="13830147" y="2482163"/>
            <a:ext cx="675373" cy="677431"/>
          </a:xfrm>
          <a:prstGeom prst="rect">
            <a:avLst/>
          </a:prstGeom>
        </p:spPr>
      </p:pic>
      <p:sp>
        <p:nvSpPr>
          <p:cNvPr id="150" name="正方形/長方形 149">
            <a:extLst>
              <a:ext uri="{FF2B5EF4-FFF2-40B4-BE49-F238E27FC236}">
                <a16:creationId xmlns:a16="http://schemas.microsoft.com/office/drawing/2014/main" id="{16EEA337-F41D-4ACD-9102-E7894E73BA30}"/>
              </a:ext>
            </a:extLst>
          </p:cNvPr>
          <p:cNvSpPr/>
          <p:nvPr/>
        </p:nvSpPr>
        <p:spPr>
          <a:xfrm>
            <a:off x="5340851" y="3327693"/>
            <a:ext cx="2164886" cy="360000"/>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51" name="テキスト ボックス 9">
            <a:extLst>
              <a:ext uri="{FF2B5EF4-FFF2-40B4-BE49-F238E27FC236}">
                <a16:creationId xmlns:a16="http://schemas.microsoft.com/office/drawing/2014/main" id="{BC7E5250-F882-495E-84C4-EFA3107BF067}"/>
              </a:ext>
            </a:extLst>
          </p:cNvPr>
          <p:cNvSpPr txBox="1"/>
          <p:nvPr/>
        </p:nvSpPr>
        <p:spPr>
          <a:xfrm>
            <a:off x="5290669" y="3366845"/>
            <a:ext cx="2251394"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市税・保険料における猶予制度</a:t>
            </a:r>
            <a:r>
              <a:rPr lang="en-US" altLang="ja-JP"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	</a:t>
            </a:r>
            <a:endParaRPr lang="ja-JP" altLang="en-US" sz="12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52" name="矢印: 五方向 151">
            <a:extLst>
              <a:ext uri="{FF2B5EF4-FFF2-40B4-BE49-F238E27FC236}">
                <a16:creationId xmlns:a16="http://schemas.microsoft.com/office/drawing/2014/main" id="{E56C55B2-F073-4BE2-B054-F5F6E619BECA}"/>
              </a:ext>
            </a:extLst>
          </p:cNvPr>
          <p:cNvSpPr/>
          <p:nvPr/>
        </p:nvSpPr>
        <p:spPr>
          <a:xfrm>
            <a:off x="1862919" y="3327693"/>
            <a:ext cx="3420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53" name="テキスト ボックス 9">
            <a:extLst>
              <a:ext uri="{FF2B5EF4-FFF2-40B4-BE49-F238E27FC236}">
                <a16:creationId xmlns:a16="http://schemas.microsoft.com/office/drawing/2014/main" id="{7A732DDC-850B-4118-B473-9A876466CA2E}"/>
              </a:ext>
            </a:extLst>
          </p:cNvPr>
          <p:cNvSpPr txBox="1"/>
          <p:nvPr/>
        </p:nvSpPr>
        <p:spPr>
          <a:xfrm>
            <a:off x="1883968" y="3343345"/>
            <a:ext cx="3272527"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市税や保険料等が払えない</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54" name="矢印: 五方向 153">
            <a:extLst>
              <a:ext uri="{FF2B5EF4-FFF2-40B4-BE49-F238E27FC236}">
                <a16:creationId xmlns:a16="http://schemas.microsoft.com/office/drawing/2014/main" id="{1634BDA7-1206-4C40-B1AF-D457BDA455E9}"/>
              </a:ext>
            </a:extLst>
          </p:cNvPr>
          <p:cNvSpPr/>
          <p:nvPr/>
        </p:nvSpPr>
        <p:spPr>
          <a:xfrm>
            <a:off x="7647315" y="3327693"/>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55" name="テキスト ボックス 9">
            <a:extLst>
              <a:ext uri="{FF2B5EF4-FFF2-40B4-BE49-F238E27FC236}">
                <a16:creationId xmlns:a16="http://schemas.microsoft.com/office/drawing/2014/main" id="{79F17336-736C-4236-BE82-E87D2AC9AEF1}"/>
              </a:ext>
            </a:extLst>
          </p:cNvPr>
          <p:cNvSpPr txBox="1"/>
          <p:nvPr/>
        </p:nvSpPr>
        <p:spPr>
          <a:xfrm>
            <a:off x="7638520" y="3292968"/>
            <a:ext cx="3021656"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市税、国民健康保険、後期高齢者医療保険、介護保険においては猶予制度あり</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56" name="四角形: 角を丸くする 155">
            <a:extLst>
              <a:ext uri="{FF2B5EF4-FFF2-40B4-BE49-F238E27FC236}">
                <a16:creationId xmlns:a16="http://schemas.microsoft.com/office/drawing/2014/main" id="{4557DE93-53A0-4D16-8383-B073F661D593}"/>
              </a:ext>
            </a:extLst>
          </p:cNvPr>
          <p:cNvSpPr/>
          <p:nvPr/>
        </p:nvSpPr>
        <p:spPr>
          <a:xfrm>
            <a:off x="10995348" y="3327693"/>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58" name="テキスト ボックス 9">
            <a:extLst>
              <a:ext uri="{FF2B5EF4-FFF2-40B4-BE49-F238E27FC236}">
                <a16:creationId xmlns:a16="http://schemas.microsoft.com/office/drawing/2014/main" id="{2A58EA7A-B12D-4429-A504-BF8F8ADB6000}"/>
              </a:ext>
            </a:extLst>
          </p:cNvPr>
          <p:cNvSpPr txBox="1"/>
          <p:nvPr/>
        </p:nvSpPr>
        <p:spPr>
          <a:xfrm>
            <a:off x="10994723" y="3292968"/>
            <a:ext cx="2998789"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立川市　　収納課　０４２ー５２８ー４３１３</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　　　  介護保険課　０４２ー５２８ー４３７０</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01" name="テキスト ボックス 9">
            <a:extLst>
              <a:ext uri="{FF2B5EF4-FFF2-40B4-BE49-F238E27FC236}">
                <a16:creationId xmlns:a16="http://schemas.microsoft.com/office/drawing/2014/main" id="{F11A696A-5CA4-4B6C-85AB-7866AB96172F}"/>
              </a:ext>
            </a:extLst>
          </p:cNvPr>
          <p:cNvSpPr txBox="1"/>
          <p:nvPr/>
        </p:nvSpPr>
        <p:spPr>
          <a:xfrm>
            <a:off x="13711271" y="3326837"/>
            <a:ext cx="1074163" cy="32613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８時半～１７時</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（土日祝日除く）</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9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1" name="正方形/長方形 110">
            <a:extLst>
              <a:ext uri="{FF2B5EF4-FFF2-40B4-BE49-F238E27FC236}">
                <a16:creationId xmlns:a16="http://schemas.microsoft.com/office/drawing/2014/main" id="{CCA1BF35-7FB6-42D5-A4AF-1E2D5D8E1C0F}"/>
              </a:ext>
            </a:extLst>
          </p:cNvPr>
          <p:cNvSpPr/>
          <p:nvPr/>
        </p:nvSpPr>
        <p:spPr>
          <a:xfrm>
            <a:off x="5340851" y="3714695"/>
            <a:ext cx="2164886" cy="360000"/>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12" name="テキスト ボックス 9">
            <a:extLst>
              <a:ext uri="{FF2B5EF4-FFF2-40B4-BE49-F238E27FC236}">
                <a16:creationId xmlns:a16="http://schemas.microsoft.com/office/drawing/2014/main" id="{7E46EE47-FF3E-4226-AE77-998CDA9C64E2}"/>
              </a:ext>
            </a:extLst>
          </p:cNvPr>
          <p:cNvSpPr txBox="1"/>
          <p:nvPr/>
        </p:nvSpPr>
        <p:spPr>
          <a:xfrm>
            <a:off x="5424488" y="3752154"/>
            <a:ext cx="2251394"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各事業者の猶予制度</a:t>
            </a:r>
            <a:r>
              <a:rPr lang="en-US" altLang="ja-JP"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	</a:t>
            </a:r>
            <a:endParaRPr lang="ja-JP" altLang="en-US" sz="16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3" name="矢印: 五方向 112">
            <a:extLst>
              <a:ext uri="{FF2B5EF4-FFF2-40B4-BE49-F238E27FC236}">
                <a16:creationId xmlns:a16="http://schemas.microsoft.com/office/drawing/2014/main" id="{5EE7FC88-CA58-44FF-8304-3A7C01260961}"/>
              </a:ext>
            </a:extLst>
          </p:cNvPr>
          <p:cNvSpPr/>
          <p:nvPr/>
        </p:nvSpPr>
        <p:spPr>
          <a:xfrm>
            <a:off x="1862919" y="3714695"/>
            <a:ext cx="3420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14" name="テキスト ボックス 9">
            <a:extLst>
              <a:ext uri="{FF2B5EF4-FFF2-40B4-BE49-F238E27FC236}">
                <a16:creationId xmlns:a16="http://schemas.microsoft.com/office/drawing/2014/main" id="{2D2F61FE-607E-458B-8813-0F4B217C3C0B}"/>
              </a:ext>
            </a:extLst>
          </p:cNvPr>
          <p:cNvSpPr txBox="1"/>
          <p:nvPr/>
        </p:nvSpPr>
        <p:spPr>
          <a:xfrm>
            <a:off x="1883968" y="3730347"/>
            <a:ext cx="3272527"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公共料金や電話料金が払えない</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15" name="矢印: 五方向 114">
            <a:extLst>
              <a:ext uri="{FF2B5EF4-FFF2-40B4-BE49-F238E27FC236}">
                <a16:creationId xmlns:a16="http://schemas.microsoft.com/office/drawing/2014/main" id="{9AA36CEF-0FF8-47D3-AA9C-DE051B124B52}"/>
              </a:ext>
            </a:extLst>
          </p:cNvPr>
          <p:cNvSpPr/>
          <p:nvPr/>
        </p:nvSpPr>
        <p:spPr>
          <a:xfrm>
            <a:off x="7647315" y="3714695"/>
            <a:ext cx="3265764"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16" name="四角形: 角を丸くする 115">
            <a:extLst>
              <a:ext uri="{FF2B5EF4-FFF2-40B4-BE49-F238E27FC236}">
                <a16:creationId xmlns:a16="http://schemas.microsoft.com/office/drawing/2014/main" id="{86628B96-6309-4F05-AEEC-FF70746B941C}"/>
              </a:ext>
            </a:extLst>
          </p:cNvPr>
          <p:cNvSpPr/>
          <p:nvPr/>
        </p:nvSpPr>
        <p:spPr>
          <a:xfrm>
            <a:off x="10256138" y="3714695"/>
            <a:ext cx="433921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18" name="テキスト ボックス 9">
            <a:extLst>
              <a:ext uri="{FF2B5EF4-FFF2-40B4-BE49-F238E27FC236}">
                <a16:creationId xmlns:a16="http://schemas.microsoft.com/office/drawing/2014/main" id="{5D30CC70-FFD7-4287-9152-D3F0C9091C89}"/>
              </a:ext>
            </a:extLst>
          </p:cNvPr>
          <p:cNvSpPr txBox="1"/>
          <p:nvPr/>
        </p:nvSpPr>
        <p:spPr>
          <a:xfrm>
            <a:off x="7638520" y="3679970"/>
            <a:ext cx="6901480"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携帯・ガス・水道・電気等、各事業者に支払い猶予制度がある場合が多いので、</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まずは契約先にお問い合わせを！</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19" name="四角形: 上の 2 つの角を丸める 118">
            <a:extLst>
              <a:ext uri="{FF2B5EF4-FFF2-40B4-BE49-F238E27FC236}">
                <a16:creationId xmlns:a16="http://schemas.microsoft.com/office/drawing/2014/main" id="{9F1C94A6-F723-443A-81C0-AE8481649698}"/>
              </a:ext>
            </a:extLst>
          </p:cNvPr>
          <p:cNvSpPr/>
          <p:nvPr/>
        </p:nvSpPr>
        <p:spPr>
          <a:xfrm rot="16200000">
            <a:off x="461216" y="4433055"/>
            <a:ext cx="1538711" cy="1080000"/>
          </a:xfrm>
          <a:prstGeom prst="round2SameRect">
            <a:avLst/>
          </a:prstGeom>
          <a:solidFill>
            <a:srgbClr val="F79B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63"/>
          </a:p>
        </p:txBody>
      </p:sp>
      <p:sp>
        <p:nvSpPr>
          <p:cNvPr id="120" name="テキスト ボックス 9">
            <a:extLst>
              <a:ext uri="{FF2B5EF4-FFF2-40B4-BE49-F238E27FC236}">
                <a16:creationId xmlns:a16="http://schemas.microsoft.com/office/drawing/2014/main" id="{98445B96-C030-4E91-9FFF-81A68DF65738}"/>
              </a:ext>
            </a:extLst>
          </p:cNvPr>
          <p:cNvSpPr txBox="1"/>
          <p:nvPr/>
        </p:nvSpPr>
        <p:spPr>
          <a:xfrm>
            <a:off x="982100" y="4312208"/>
            <a:ext cx="530972" cy="1422709"/>
          </a:xfrm>
          <a:prstGeom prst="rect">
            <a:avLst/>
          </a:prstGeom>
          <a:noFill/>
          <a:ln w="6350">
            <a:noFill/>
          </a:ln>
        </p:spPr>
        <p:txBody>
          <a:bodyPr rot="0" spcFirstLastPara="0" vert="eaVert" wrap="square" lIns="91441" tIns="45720" rIns="91441" bIns="45720" numCol="1" spcCol="0" rtlCol="0" fromWordArt="0" anchor="t" anchorCtr="0" forceAA="0" compatLnSpc="1">
            <a:prstTxWarp prst="textNoShape">
              <a:avLst/>
            </a:prstTxWarp>
            <a:noAutofit/>
          </a:bodyPr>
          <a:lstStyle/>
          <a:p>
            <a:pPr algn="just"/>
            <a:r>
              <a:rPr lang="ja-JP" altLang="en-US" sz="2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相談する</a:t>
            </a:r>
            <a:endParaRPr lang="ja-JP" altLang="en-US" sz="105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1" name="正方形/長方形 120">
            <a:extLst>
              <a:ext uri="{FF2B5EF4-FFF2-40B4-BE49-F238E27FC236}">
                <a16:creationId xmlns:a16="http://schemas.microsoft.com/office/drawing/2014/main" id="{70ED0790-18AE-426B-8712-AA38689AB7B8}"/>
              </a:ext>
            </a:extLst>
          </p:cNvPr>
          <p:cNvSpPr/>
          <p:nvPr/>
        </p:nvSpPr>
        <p:spPr>
          <a:xfrm>
            <a:off x="5340851" y="4218940"/>
            <a:ext cx="2164886" cy="360000"/>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22" name="テキスト ボックス 9">
            <a:extLst>
              <a:ext uri="{FF2B5EF4-FFF2-40B4-BE49-F238E27FC236}">
                <a16:creationId xmlns:a16="http://schemas.microsoft.com/office/drawing/2014/main" id="{4F5ADEFF-27D0-485C-B3AE-29CA24957879}"/>
              </a:ext>
            </a:extLst>
          </p:cNvPr>
          <p:cNvSpPr txBox="1"/>
          <p:nvPr/>
        </p:nvSpPr>
        <p:spPr>
          <a:xfrm>
            <a:off x="5297311" y="4284658"/>
            <a:ext cx="2251394"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ＮＰＯ法人さんきゅうハウス</a:t>
            </a:r>
            <a:r>
              <a:rPr lang="en-US" altLang="ja-JP"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	</a:t>
            </a:r>
            <a:endParaRPr lang="ja-JP" altLang="en-US" sz="14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1" name="矢印: 五方向 130">
            <a:extLst>
              <a:ext uri="{FF2B5EF4-FFF2-40B4-BE49-F238E27FC236}">
                <a16:creationId xmlns:a16="http://schemas.microsoft.com/office/drawing/2014/main" id="{5BED1D0D-54CC-4B89-B9BE-028AF9F56995}"/>
              </a:ext>
            </a:extLst>
          </p:cNvPr>
          <p:cNvSpPr/>
          <p:nvPr/>
        </p:nvSpPr>
        <p:spPr>
          <a:xfrm>
            <a:off x="1862919" y="4220460"/>
            <a:ext cx="3420000" cy="352741"/>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34" name="テキスト ボックス 9">
            <a:extLst>
              <a:ext uri="{FF2B5EF4-FFF2-40B4-BE49-F238E27FC236}">
                <a16:creationId xmlns:a16="http://schemas.microsoft.com/office/drawing/2014/main" id="{B27BFFCD-BEB7-44D0-B75A-F4A86848C475}"/>
              </a:ext>
            </a:extLst>
          </p:cNvPr>
          <p:cNvSpPr txBox="1"/>
          <p:nvPr/>
        </p:nvSpPr>
        <p:spPr>
          <a:xfrm>
            <a:off x="1883968" y="4276304"/>
            <a:ext cx="3625292"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300" kern="100" dirty="0">
                <a:latin typeface="游明朝" panose="02020400000000000000" pitchFamily="18" charset="-128"/>
                <a:ea typeface="UD デジタル 教科書体 NK-B" panose="02020700000000000000" pitchFamily="18" charset="-128"/>
                <a:cs typeface="Times New Roman" panose="02020603050405020304" pitchFamily="18" charset="0"/>
              </a:rPr>
              <a:t>路上生活や日々の生活もままならない　（家計）</a:t>
            </a:r>
            <a:endParaRPr lang="en-US" altLang="ja-JP" sz="13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35" name="矢印: 五方向 134">
            <a:extLst>
              <a:ext uri="{FF2B5EF4-FFF2-40B4-BE49-F238E27FC236}">
                <a16:creationId xmlns:a16="http://schemas.microsoft.com/office/drawing/2014/main" id="{17B63150-4129-40B1-A8F5-27F60E3C44D1}"/>
              </a:ext>
            </a:extLst>
          </p:cNvPr>
          <p:cNvSpPr/>
          <p:nvPr/>
        </p:nvSpPr>
        <p:spPr>
          <a:xfrm>
            <a:off x="7647315" y="4218940"/>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39" name="四角形: 角を丸くする 138">
            <a:extLst>
              <a:ext uri="{FF2B5EF4-FFF2-40B4-BE49-F238E27FC236}">
                <a16:creationId xmlns:a16="http://schemas.microsoft.com/office/drawing/2014/main" id="{13C6EA46-426C-4B75-8DA3-19F2B5F5A142}"/>
              </a:ext>
            </a:extLst>
          </p:cNvPr>
          <p:cNvSpPr/>
          <p:nvPr/>
        </p:nvSpPr>
        <p:spPr>
          <a:xfrm>
            <a:off x="10995348" y="4218940"/>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38" name="テキスト ボックス 9">
            <a:extLst>
              <a:ext uri="{FF2B5EF4-FFF2-40B4-BE49-F238E27FC236}">
                <a16:creationId xmlns:a16="http://schemas.microsoft.com/office/drawing/2014/main" id="{0090980D-F1B5-4EC3-803D-BC460EFD7948}"/>
              </a:ext>
            </a:extLst>
          </p:cNvPr>
          <p:cNvSpPr txBox="1"/>
          <p:nvPr/>
        </p:nvSpPr>
        <p:spPr>
          <a:xfrm>
            <a:off x="7638520" y="4188460"/>
            <a:ext cx="3030255"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入浴サービスや食事の提供、休憩ができる場の確保、及び生活相談の実施等</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46" name="テキスト ボックス 9">
            <a:extLst>
              <a:ext uri="{FF2B5EF4-FFF2-40B4-BE49-F238E27FC236}">
                <a16:creationId xmlns:a16="http://schemas.microsoft.com/office/drawing/2014/main" id="{511A5436-364E-42BC-901E-680717F021A3}"/>
              </a:ext>
            </a:extLst>
          </p:cNvPr>
          <p:cNvSpPr txBox="1"/>
          <p:nvPr/>
        </p:nvSpPr>
        <p:spPr>
          <a:xfrm>
            <a:off x="10994723" y="4203700"/>
            <a:ext cx="3409763"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ＮＰＯ法人さんきゅうハウス　０４２ー５１２ー７５４１</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05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０８０ー５６５０ー７８３３（理事：山本）</a:t>
            </a:r>
            <a:endParaRPr lang="en-US" altLang="ja-JP" sz="105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57" name="正方形/長方形 156">
            <a:extLst>
              <a:ext uri="{FF2B5EF4-FFF2-40B4-BE49-F238E27FC236}">
                <a16:creationId xmlns:a16="http://schemas.microsoft.com/office/drawing/2014/main" id="{0E0CF665-59D3-4565-A749-5A9D954F0C31}"/>
              </a:ext>
            </a:extLst>
          </p:cNvPr>
          <p:cNvSpPr/>
          <p:nvPr/>
        </p:nvSpPr>
        <p:spPr>
          <a:xfrm>
            <a:off x="5340851" y="4611391"/>
            <a:ext cx="2164886" cy="360000"/>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59" name="テキスト ボックス 9">
            <a:extLst>
              <a:ext uri="{FF2B5EF4-FFF2-40B4-BE49-F238E27FC236}">
                <a16:creationId xmlns:a16="http://schemas.microsoft.com/office/drawing/2014/main" id="{92FB5483-3598-463D-8FD7-8B809B7A8202}"/>
              </a:ext>
            </a:extLst>
          </p:cNvPr>
          <p:cNvSpPr txBox="1"/>
          <p:nvPr/>
        </p:nvSpPr>
        <p:spPr>
          <a:xfrm>
            <a:off x="5297311" y="4650543"/>
            <a:ext cx="2251394"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立川市女性総合センター</a:t>
            </a:r>
            <a:r>
              <a:rPr lang="en-US" altLang="ja-JP"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	</a:t>
            </a:r>
            <a:endParaRPr lang="ja-JP" altLang="en-US" sz="14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0" name="矢印: 五方向 159">
            <a:extLst>
              <a:ext uri="{FF2B5EF4-FFF2-40B4-BE49-F238E27FC236}">
                <a16:creationId xmlns:a16="http://schemas.microsoft.com/office/drawing/2014/main" id="{9B67A1B9-DA43-4D92-A8AA-BD11D97F55C7}"/>
              </a:ext>
            </a:extLst>
          </p:cNvPr>
          <p:cNvSpPr/>
          <p:nvPr/>
        </p:nvSpPr>
        <p:spPr>
          <a:xfrm>
            <a:off x="1853337" y="4612278"/>
            <a:ext cx="3420000" cy="740757"/>
          </a:xfrm>
          <a:prstGeom prst="homePlate">
            <a:avLst>
              <a:gd name="adj" fmla="val 264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61" name="テキスト ボックス 9">
            <a:extLst>
              <a:ext uri="{FF2B5EF4-FFF2-40B4-BE49-F238E27FC236}">
                <a16:creationId xmlns:a16="http://schemas.microsoft.com/office/drawing/2014/main" id="{AEDE5220-83D8-4B52-B6CB-1226F9A037EB}"/>
              </a:ext>
            </a:extLst>
          </p:cNvPr>
          <p:cNvSpPr txBox="1"/>
          <p:nvPr/>
        </p:nvSpPr>
        <p:spPr>
          <a:xfrm>
            <a:off x="1883968" y="4759277"/>
            <a:ext cx="3304328" cy="57950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パートナーから暴力を受けている</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家庭内で問題が起きている</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62" name="矢印: 五方向 161">
            <a:extLst>
              <a:ext uri="{FF2B5EF4-FFF2-40B4-BE49-F238E27FC236}">
                <a16:creationId xmlns:a16="http://schemas.microsoft.com/office/drawing/2014/main" id="{E7BFFC65-B858-4773-9767-6800995E1388}"/>
              </a:ext>
            </a:extLst>
          </p:cNvPr>
          <p:cNvSpPr/>
          <p:nvPr/>
        </p:nvSpPr>
        <p:spPr>
          <a:xfrm>
            <a:off x="7647315" y="4611391"/>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63" name="四角形: 角を丸くする 162">
            <a:extLst>
              <a:ext uri="{FF2B5EF4-FFF2-40B4-BE49-F238E27FC236}">
                <a16:creationId xmlns:a16="http://schemas.microsoft.com/office/drawing/2014/main" id="{1426FA33-D268-4708-B10D-092D12DED4CC}"/>
              </a:ext>
            </a:extLst>
          </p:cNvPr>
          <p:cNvSpPr/>
          <p:nvPr/>
        </p:nvSpPr>
        <p:spPr>
          <a:xfrm>
            <a:off x="10995348" y="4611391"/>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64" name="テキスト ボックス 9">
            <a:extLst>
              <a:ext uri="{FF2B5EF4-FFF2-40B4-BE49-F238E27FC236}">
                <a16:creationId xmlns:a16="http://schemas.microsoft.com/office/drawing/2014/main" id="{F2E7619A-D25E-4FFD-8629-6CD16B9C4C2C}"/>
              </a:ext>
            </a:extLst>
          </p:cNvPr>
          <p:cNvSpPr txBox="1"/>
          <p:nvPr/>
        </p:nvSpPr>
        <p:spPr>
          <a:xfrm>
            <a:off x="7638520" y="4575831"/>
            <a:ext cx="3002829"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面接相談（立川市女性総合センター ５階）</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電話相談が可能</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65" name="テキスト ボックス 9">
            <a:extLst>
              <a:ext uri="{FF2B5EF4-FFF2-40B4-BE49-F238E27FC236}">
                <a16:creationId xmlns:a16="http://schemas.microsoft.com/office/drawing/2014/main" id="{09CB69EC-D19E-467A-9D0D-1105C4593DC7}"/>
              </a:ext>
            </a:extLst>
          </p:cNvPr>
          <p:cNvSpPr txBox="1"/>
          <p:nvPr/>
        </p:nvSpPr>
        <p:spPr>
          <a:xfrm>
            <a:off x="10994723" y="4580911"/>
            <a:ext cx="2729058"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女性総合センター・アイム</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０４２ー５２８ー６８０１</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66" name="テキスト ボックス 9">
            <a:extLst>
              <a:ext uri="{FF2B5EF4-FFF2-40B4-BE49-F238E27FC236}">
                <a16:creationId xmlns:a16="http://schemas.microsoft.com/office/drawing/2014/main" id="{1070CABA-B4F6-4DB6-97F7-1671717BC0F2}"/>
              </a:ext>
            </a:extLst>
          </p:cNvPr>
          <p:cNvSpPr txBox="1"/>
          <p:nvPr/>
        </p:nvSpPr>
        <p:spPr>
          <a:xfrm>
            <a:off x="13289235" y="4609357"/>
            <a:ext cx="930021" cy="26239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火・水・土曜日</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１３時～１７時</a:t>
            </a:r>
            <a:endParaRPr lang="ja-JP" altLang="en-US" sz="9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7" name="テキスト ボックス 9">
            <a:extLst>
              <a:ext uri="{FF2B5EF4-FFF2-40B4-BE49-F238E27FC236}">
                <a16:creationId xmlns:a16="http://schemas.microsoft.com/office/drawing/2014/main" id="{32B22350-8A93-4773-BDEA-13333175254B}"/>
              </a:ext>
            </a:extLst>
          </p:cNvPr>
          <p:cNvSpPr txBox="1"/>
          <p:nvPr/>
        </p:nvSpPr>
        <p:spPr>
          <a:xfrm>
            <a:off x="12703930" y="4660946"/>
            <a:ext cx="844430"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100" kern="100" dirty="0">
                <a:latin typeface="游明朝" panose="02020400000000000000" pitchFamily="18" charset="-128"/>
                <a:ea typeface="UD デジタル 教科書体 NK-B" panose="02020700000000000000" pitchFamily="18" charset="-128"/>
                <a:cs typeface="Times New Roman" panose="02020603050405020304" pitchFamily="18" charset="0"/>
              </a:rPr>
              <a:t>（予約制）</a:t>
            </a:r>
            <a:endParaRPr lang="en-US" altLang="ja-JP" sz="11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68" name="正方形/長方形 167">
            <a:extLst>
              <a:ext uri="{FF2B5EF4-FFF2-40B4-BE49-F238E27FC236}">
                <a16:creationId xmlns:a16="http://schemas.microsoft.com/office/drawing/2014/main" id="{E1C07560-BE63-4921-A740-5B07D8595C55}"/>
              </a:ext>
            </a:extLst>
          </p:cNvPr>
          <p:cNvSpPr/>
          <p:nvPr/>
        </p:nvSpPr>
        <p:spPr>
          <a:xfrm>
            <a:off x="5340851" y="5000573"/>
            <a:ext cx="2164886" cy="360000"/>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69" name="テキスト ボックス 9">
            <a:extLst>
              <a:ext uri="{FF2B5EF4-FFF2-40B4-BE49-F238E27FC236}">
                <a16:creationId xmlns:a16="http://schemas.microsoft.com/office/drawing/2014/main" id="{0277A83F-D062-4947-9603-CA254CDF2D2D}"/>
              </a:ext>
            </a:extLst>
          </p:cNvPr>
          <p:cNvSpPr txBox="1"/>
          <p:nvPr/>
        </p:nvSpPr>
        <p:spPr>
          <a:xfrm>
            <a:off x="5297311" y="5039725"/>
            <a:ext cx="2251394"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東京ウィメンズプラザ</a:t>
            </a:r>
            <a:r>
              <a:rPr lang="en-US" altLang="ja-JP"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	</a:t>
            </a:r>
            <a:endParaRPr lang="ja-JP" altLang="en-US" sz="14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70" name="矢印: 五方向 169">
            <a:extLst>
              <a:ext uri="{FF2B5EF4-FFF2-40B4-BE49-F238E27FC236}">
                <a16:creationId xmlns:a16="http://schemas.microsoft.com/office/drawing/2014/main" id="{742A40A9-EF03-4E5B-B0B3-CD8B42866CF3}"/>
              </a:ext>
            </a:extLst>
          </p:cNvPr>
          <p:cNvSpPr/>
          <p:nvPr/>
        </p:nvSpPr>
        <p:spPr>
          <a:xfrm>
            <a:off x="7647315" y="5000573"/>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71" name="四角形: 角を丸くする 170">
            <a:extLst>
              <a:ext uri="{FF2B5EF4-FFF2-40B4-BE49-F238E27FC236}">
                <a16:creationId xmlns:a16="http://schemas.microsoft.com/office/drawing/2014/main" id="{1B97BF2B-1228-409E-9866-33D90571A078}"/>
              </a:ext>
            </a:extLst>
          </p:cNvPr>
          <p:cNvSpPr/>
          <p:nvPr/>
        </p:nvSpPr>
        <p:spPr>
          <a:xfrm>
            <a:off x="10995348" y="5000573"/>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72" name="テキスト ボックス 9">
            <a:extLst>
              <a:ext uri="{FF2B5EF4-FFF2-40B4-BE49-F238E27FC236}">
                <a16:creationId xmlns:a16="http://schemas.microsoft.com/office/drawing/2014/main" id="{2200A962-25B5-4539-B62D-26F2F77CAE7A}"/>
              </a:ext>
            </a:extLst>
          </p:cNvPr>
          <p:cNvSpPr txBox="1"/>
          <p:nvPr/>
        </p:nvSpPr>
        <p:spPr>
          <a:xfrm>
            <a:off x="7638520" y="4970093"/>
            <a:ext cx="3179288"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ＤＶ相談。必要に応じて、面接相談（予約制）も女性弁護士や精神科医の相談も実施</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73" name="テキスト ボックス 9">
            <a:extLst>
              <a:ext uri="{FF2B5EF4-FFF2-40B4-BE49-F238E27FC236}">
                <a16:creationId xmlns:a16="http://schemas.microsoft.com/office/drawing/2014/main" id="{9F240EF1-8BFA-458B-AA10-7041631EBD91}"/>
              </a:ext>
            </a:extLst>
          </p:cNvPr>
          <p:cNvSpPr txBox="1"/>
          <p:nvPr/>
        </p:nvSpPr>
        <p:spPr>
          <a:xfrm>
            <a:off x="10994723" y="4975173"/>
            <a:ext cx="1653459"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東京ウィメンズプラザ</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０３ー５４６７ー２４５５</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75" name="テキスト ボックス 9">
            <a:extLst>
              <a:ext uri="{FF2B5EF4-FFF2-40B4-BE49-F238E27FC236}">
                <a16:creationId xmlns:a16="http://schemas.microsoft.com/office/drawing/2014/main" id="{E681C17A-44E6-4938-9BB2-6909F58EDC0D}"/>
              </a:ext>
            </a:extLst>
          </p:cNvPr>
          <p:cNvSpPr txBox="1"/>
          <p:nvPr/>
        </p:nvSpPr>
        <p:spPr>
          <a:xfrm>
            <a:off x="13289235" y="5007893"/>
            <a:ext cx="1225743" cy="26239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９時半２１時</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（年末年始除く）</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900" kern="100" dirty="0">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6" name="図 5">
            <a:extLst>
              <a:ext uri="{FF2B5EF4-FFF2-40B4-BE49-F238E27FC236}">
                <a16:creationId xmlns:a16="http://schemas.microsoft.com/office/drawing/2014/main" id="{56E7A215-6710-43A5-A144-379968D87225}"/>
              </a:ext>
            </a:extLst>
          </p:cNvPr>
          <p:cNvPicPr>
            <a:picLocks noChangeAspect="1"/>
          </p:cNvPicPr>
          <p:nvPr/>
        </p:nvPicPr>
        <p:blipFill>
          <a:blip r:embed="rId3"/>
          <a:stretch>
            <a:fillRect/>
          </a:stretch>
        </p:blipFill>
        <p:spPr>
          <a:xfrm>
            <a:off x="14240571" y="5003842"/>
            <a:ext cx="340531" cy="342193"/>
          </a:xfrm>
          <a:prstGeom prst="rect">
            <a:avLst/>
          </a:prstGeom>
        </p:spPr>
      </p:pic>
      <p:pic>
        <p:nvPicPr>
          <p:cNvPr id="13" name="図 12">
            <a:extLst>
              <a:ext uri="{FF2B5EF4-FFF2-40B4-BE49-F238E27FC236}">
                <a16:creationId xmlns:a16="http://schemas.microsoft.com/office/drawing/2014/main" id="{CC6275FE-8298-4FF9-B14B-91373A615F9B}"/>
              </a:ext>
            </a:extLst>
          </p:cNvPr>
          <p:cNvPicPr>
            <a:picLocks noChangeAspect="1"/>
          </p:cNvPicPr>
          <p:nvPr/>
        </p:nvPicPr>
        <p:blipFill>
          <a:blip r:embed="rId4"/>
          <a:stretch>
            <a:fillRect/>
          </a:stretch>
        </p:blipFill>
        <p:spPr>
          <a:xfrm>
            <a:off x="14237794" y="4624812"/>
            <a:ext cx="346085" cy="336510"/>
          </a:xfrm>
          <a:prstGeom prst="rect">
            <a:avLst/>
          </a:prstGeom>
        </p:spPr>
      </p:pic>
      <p:pic>
        <p:nvPicPr>
          <p:cNvPr id="15" name="図 14">
            <a:extLst>
              <a:ext uri="{FF2B5EF4-FFF2-40B4-BE49-F238E27FC236}">
                <a16:creationId xmlns:a16="http://schemas.microsoft.com/office/drawing/2014/main" id="{9055BE92-B441-43BB-8A4E-C121812EB2EB}"/>
              </a:ext>
            </a:extLst>
          </p:cNvPr>
          <p:cNvPicPr>
            <a:picLocks noChangeAspect="1"/>
          </p:cNvPicPr>
          <p:nvPr/>
        </p:nvPicPr>
        <p:blipFill>
          <a:blip r:embed="rId5"/>
          <a:stretch>
            <a:fillRect/>
          </a:stretch>
        </p:blipFill>
        <p:spPr>
          <a:xfrm>
            <a:off x="14243277" y="4233666"/>
            <a:ext cx="335119" cy="330549"/>
          </a:xfrm>
          <a:prstGeom prst="rect">
            <a:avLst/>
          </a:prstGeom>
        </p:spPr>
      </p:pic>
      <p:sp>
        <p:nvSpPr>
          <p:cNvPr id="176" name="正方形/長方形 175">
            <a:extLst>
              <a:ext uri="{FF2B5EF4-FFF2-40B4-BE49-F238E27FC236}">
                <a16:creationId xmlns:a16="http://schemas.microsoft.com/office/drawing/2014/main" id="{E7EF84D6-9F07-4F96-8781-B9CE3F3E19B8}"/>
              </a:ext>
            </a:extLst>
          </p:cNvPr>
          <p:cNvSpPr/>
          <p:nvPr/>
        </p:nvSpPr>
        <p:spPr>
          <a:xfrm>
            <a:off x="5340851" y="5382409"/>
            <a:ext cx="2164886" cy="360000"/>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77" name="テキスト ボックス 9">
            <a:extLst>
              <a:ext uri="{FF2B5EF4-FFF2-40B4-BE49-F238E27FC236}">
                <a16:creationId xmlns:a16="http://schemas.microsoft.com/office/drawing/2014/main" id="{C0269198-ADB0-461E-8137-DD35BFC842EB}"/>
              </a:ext>
            </a:extLst>
          </p:cNvPr>
          <p:cNvSpPr txBox="1"/>
          <p:nvPr/>
        </p:nvSpPr>
        <p:spPr>
          <a:xfrm>
            <a:off x="5297311" y="5421561"/>
            <a:ext cx="2251394"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厚生労働省</a:t>
            </a:r>
            <a:r>
              <a:rPr lang="en-US" altLang="ja-JP"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	</a:t>
            </a:r>
            <a:r>
              <a:rPr lang="ja-JP" altLang="en-US"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 東京労働局</a:t>
            </a:r>
            <a:r>
              <a:rPr lang="en-US" altLang="ja-JP"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	</a:t>
            </a:r>
            <a:endParaRPr lang="ja-JP" altLang="en-US" sz="14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78" name="矢印: 五方向 177">
            <a:extLst>
              <a:ext uri="{FF2B5EF4-FFF2-40B4-BE49-F238E27FC236}">
                <a16:creationId xmlns:a16="http://schemas.microsoft.com/office/drawing/2014/main" id="{644C13A4-05A4-4E19-A88C-EADE6E20E3F0}"/>
              </a:ext>
            </a:extLst>
          </p:cNvPr>
          <p:cNvSpPr/>
          <p:nvPr/>
        </p:nvSpPr>
        <p:spPr>
          <a:xfrm>
            <a:off x="1838727" y="5382409"/>
            <a:ext cx="3420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79" name="テキスト ボックス 9">
            <a:extLst>
              <a:ext uri="{FF2B5EF4-FFF2-40B4-BE49-F238E27FC236}">
                <a16:creationId xmlns:a16="http://schemas.microsoft.com/office/drawing/2014/main" id="{6B59DE20-704C-4784-BC93-984BB7C13C79}"/>
              </a:ext>
            </a:extLst>
          </p:cNvPr>
          <p:cNvSpPr txBox="1"/>
          <p:nvPr/>
        </p:nvSpPr>
        <p:spPr>
          <a:xfrm>
            <a:off x="1883968" y="5421211"/>
            <a:ext cx="3272527"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雇い止めや内定取り消しになった（労働）</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80" name="矢印: 五方向 179">
            <a:extLst>
              <a:ext uri="{FF2B5EF4-FFF2-40B4-BE49-F238E27FC236}">
                <a16:creationId xmlns:a16="http://schemas.microsoft.com/office/drawing/2014/main" id="{031035E1-2A5B-4AAE-80AA-1F72DFD683F5}"/>
              </a:ext>
            </a:extLst>
          </p:cNvPr>
          <p:cNvSpPr/>
          <p:nvPr/>
        </p:nvSpPr>
        <p:spPr>
          <a:xfrm>
            <a:off x="7647315" y="5382409"/>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81" name="四角形: 角を丸くする 180">
            <a:extLst>
              <a:ext uri="{FF2B5EF4-FFF2-40B4-BE49-F238E27FC236}">
                <a16:creationId xmlns:a16="http://schemas.microsoft.com/office/drawing/2014/main" id="{9916B636-A2F5-4C46-8DE2-DDEA48A97A3D}"/>
              </a:ext>
            </a:extLst>
          </p:cNvPr>
          <p:cNvSpPr/>
          <p:nvPr/>
        </p:nvSpPr>
        <p:spPr>
          <a:xfrm>
            <a:off x="10995348" y="5382409"/>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82" name="テキスト ボックス 9">
            <a:extLst>
              <a:ext uri="{FF2B5EF4-FFF2-40B4-BE49-F238E27FC236}">
                <a16:creationId xmlns:a16="http://schemas.microsoft.com/office/drawing/2014/main" id="{048DEC9D-D657-4402-9198-EFFD6B6FDF53}"/>
              </a:ext>
            </a:extLst>
          </p:cNvPr>
          <p:cNvSpPr txBox="1"/>
          <p:nvPr/>
        </p:nvSpPr>
        <p:spPr>
          <a:xfrm>
            <a:off x="7638520" y="5351929"/>
            <a:ext cx="3259797"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解雇、労働条件、採用、ハラスメント等の労働問題に関して、専門の相談員による電話や面談</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83" name="テキスト ボックス 9">
            <a:extLst>
              <a:ext uri="{FF2B5EF4-FFF2-40B4-BE49-F238E27FC236}">
                <a16:creationId xmlns:a16="http://schemas.microsoft.com/office/drawing/2014/main" id="{9DB4833E-A33C-47B0-8536-DD0E1289ECBC}"/>
              </a:ext>
            </a:extLst>
          </p:cNvPr>
          <p:cNvSpPr txBox="1"/>
          <p:nvPr/>
        </p:nvSpPr>
        <p:spPr>
          <a:xfrm>
            <a:off x="10994723" y="5357009"/>
            <a:ext cx="2721733"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総合労働相談コーナー　</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０１２０－６０１－５５６</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pic>
        <p:nvPicPr>
          <p:cNvPr id="18" name="図 17">
            <a:extLst>
              <a:ext uri="{FF2B5EF4-FFF2-40B4-BE49-F238E27FC236}">
                <a16:creationId xmlns:a16="http://schemas.microsoft.com/office/drawing/2014/main" id="{DB0E4CB2-1425-4C7F-B9B9-7DB6C8887D10}"/>
              </a:ext>
            </a:extLst>
          </p:cNvPr>
          <p:cNvPicPr>
            <a:picLocks noChangeAspect="1"/>
          </p:cNvPicPr>
          <p:nvPr/>
        </p:nvPicPr>
        <p:blipFill>
          <a:blip r:embed="rId6"/>
          <a:stretch>
            <a:fillRect/>
          </a:stretch>
        </p:blipFill>
        <p:spPr>
          <a:xfrm>
            <a:off x="14250057" y="5403571"/>
            <a:ext cx="321558" cy="313267"/>
          </a:xfrm>
          <a:prstGeom prst="rect">
            <a:avLst/>
          </a:prstGeom>
        </p:spPr>
      </p:pic>
      <p:sp>
        <p:nvSpPr>
          <p:cNvPr id="195" name="テキスト ボックス 9">
            <a:extLst>
              <a:ext uri="{FF2B5EF4-FFF2-40B4-BE49-F238E27FC236}">
                <a16:creationId xmlns:a16="http://schemas.microsoft.com/office/drawing/2014/main" id="{1A1F3203-F0C9-4DAF-A498-200D692C2BCC}"/>
              </a:ext>
            </a:extLst>
          </p:cNvPr>
          <p:cNvSpPr txBox="1"/>
          <p:nvPr/>
        </p:nvSpPr>
        <p:spPr>
          <a:xfrm>
            <a:off x="13289235" y="5370254"/>
            <a:ext cx="1347242" cy="26239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９時～１７時</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（土日祝日除く）</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9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6" name="正方形/長方形 195">
            <a:extLst>
              <a:ext uri="{FF2B5EF4-FFF2-40B4-BE49-F238E27FC236}">
                <a16:creationId xmlns:a16="http://schemas.microsoft.com/office/drawing/2014/main" id="{4AE4C850-E272-4767-A75D-41FEB078B9E2}"/>
              </a:ext>
            </a:extLst>
          </p:cNvPr>
          <p:cNvSpPr/>
          <p:nvPr/>
        </p:nvSpPr>
        <p:spPr>
          <a:xfrm>
            <a:off x="5340851" y="5848846"/>
            <a:ext cx="2164886" cy="362135"/>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97" name="テキスト ボックス 9">
            <a:extLst>
              <a:ext uri="{FF2B5EF4-FFF2-40B4-BE49-F238E27FC236}">
                <a16:creationId xmlns:a16="http://schemas.microsoft.com/office/drawing/2014/main" id="{F8FA16D0-22C2-4ECE-AB44-28BA6196E889}"/>
              </a:ext>
            </a:extLst>
          </p:cNvPr>
          <p:cNvSpPr txBox="1"/>
          <p:nvPr/>
        </p:nvSpPr>
        <p:spPr>
          <a:xfrm>
            <a:off x="5297311" y="5821553"/>
            <a:ext cx="2251394"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立川市新型コロナウイルス</a:t>
            </a:r>
            <a:endParaRPr lang="en-US" altLang="ja-JP"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感染症一般健康相談</a:t>
            </a:r>
            <a:endParaRPr lang="ja-JP" altLang="en-US" sz="12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8" name="矢印: 五方向 197">
            <a:extLst>
              <a:ext uri="{FF2B5EF4-FFF2-40B4-BE49-F238E27FC236}">
                <a16:creationId xmlns:a16="http://schemas.microsoft.com/office/drawing/2014/main" id="{01AEEAC0-359F-4879-A348-E076DD305AAD}"/>
              </a:ext>
            </a:extLst>
          </p:cNvPr>
          <p:cNvSpPr/>
          <p:nvPr/>
        </p:nvSpPr>
        <p:spPr>
          <a:xfrm>
            <a:off x="1862919" y="5848846"/>
            <a:ext cx="3420000" cy="73143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99" name="テキスト ボックス 9">
            <a:extLst>
              <a:ext uri="{FF2B5EF4-FFF2-40B4-BE49-F238E27FC236}">
                <a16:creationId xmlns:a16="http://schemas.microsoft.com/office/drawing/2014/main" id="{C1D15C59-D8AF-4B85-8730-E9271BB0D1CE}"/>
              </a:ext>
            </a:extLst>
          </p:cNvPr>
          <p:cNvSpPr txBox="1"/>
          <p:nvPr/>
        </p:nvSpPr>
        <p:spPr>
          <a:xfrm>
            <a:off x="1883968" y="5881873"/>
            <a:ext cx="3272527"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発熱や軽い咳が出ている</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感染したか不安に感じる</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その他、健康に関して相談したい</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00" name="矢印: 五方向 199">
            <a:extLst>
              <a:ext uri="{FF2B5EF4-FFF2-40B4-BE49-F238E27FC236}">
                <a16:creationId xmlns:a16="http://schemas.microsoft.com/office/drawing/2014/main" id="{F45E8DF9-AB2F-48CB-B9C0-B83321F9463F}"/>
              </a:ext>
            </a:extLst>
          </p:cNvPr>
          <p:cNvSpPr/>
          <p:nvPr/>
        </p:nvSpPr>
        <p:spPr>
          <a:xfrm>
            <a:off x="7647315" y="5847080"/>
            <a:ext cx="3276000" cy="363901"/>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01" name="テキスト ボックス 9">
            <a:extLst>
              <a:ext uri="{FF2B5EF4-FFF2-40B4-BE49-F238E27FC236}">
                <a16:creationId xmlns:a16="http://schemas.microsoft.com/office/drawing/2014/main" id="{44854CD4-11C6-42C2-A634-959AF6091C97}"/>
              </a:ext>
            </a:extLst>
          </p:cNvPr>
          <p:cNvSpPr txBox="1"/>
          <p:nvPr/>
        </p:nvSpPr>
        <p:spPr>
          <a:xfrm>
            <a:off x="7638520" y="5828121"/>
            <a:ext cx="3173758"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感染の予防や、心配な症状が出た時の対応などに関する相談</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02" name="四角形: 角を丸くする 201">
            <a:extLst>
              <a:ext uri="{FF2B5EF4-FFF2-40B4-BE49-F238E27FC236}">
                <a16:creationId xmlns:a16="http://schemas.microsoft.com/office/drawing/2014/main" id="{24852AC4-E392-426B-9E2C-FD850C05E6EC}"/>
              </a:ext>
            </a:extLst>
          </p:cNvPr>
          <p:cNvSpPr/>
          <p:nvPr/>
        </p:nvSpPr>
        <p:spPr>
          <a:xfrm>
            <a:off x="10995348" y="5850981"/>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05" name="テキスト ボックス 9">
            <a:extLst>
              <a:ext uri="{FF2B5EF4-FFF2-40B4-BE49-F238E27FC236}">
                <a16:creationId xmlns:a16="http://schemas.microsoft.com/office/drawing/2014/main" id="{679B4E1E-6F9B-4336-86BE-BD0C387FD232}"/>
              </a:ext>
            </a:extLst>
          </p:cNvPr>
          <p:cNvSpPr txBox="1"/>
          <p:nvPr/>
        </p:nvSpPr>
        <p:spPr>
          <a:xfrm>
            <a:off x="10994722" y="5828121"/>
            <a:ext cx="2729058"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立川市コールセンター</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０４２ー５２７－３２７２（あるいは３２３４）</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14" name="正方形/長方形 213">
            <a:extLst>
              <a:ext uri="{FF2B5EF4-FFF2-40B4-BE49-F238E27FC236}">
                <a16:creationId xmlns:a16="http://schemas.microsoft.com/office/drawing/2014/main" id="{6875777B-9719-4DA9-A49A-3330EF7DB629}"/>
              </a:ext>
            </a:extLst>
          </p:cNvPr>
          <p:cNvSpPr/>
          <p:nvPr/>
        </p:nvSpPr>
        <p:spPr>
          <a:xfrm>
            <a:off x="5340851" y="6227889"/>
            <a:ext cx="2164886" cy="360000"/>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18" name="矢印: 五方向 217">
            <a:extLst>
              <a:ext uri="{FF2B5EF4-FFF2-40B4-BE49-F238E27FC236}">
                <a16:creationId xmlns:a16="http://schemas.microsoft.com/office/drawing/2014/main" id="{3F25F1FD-367E-4EFE-8336-9F6191BAEACD}"/>
              </a:ext>
            </a:extLst>
          </p:cNvPr>
          <p:cNvSpPr/>
          <p:nvPr/>
        </p:nvSpPr>
        <p:spPr>
          <a:xfrm>
            <a:off x="7647315" y="6227889"/>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19" name="テキスト ボックス 9">
            <a:extLst>
              <a:ext uri="{FF2B5EF4-FFF2-40B4-BE49-F238E27FC236}">
                <a16:creationId xmlns:a16="http://schemas.microsoft.com/office/drawing/2014/main" id="{F4386695-8C6F-436D-942B-328C1D3A5ED3}"/>
              </a:ext>
            </a:extLst>
          </p:cNvPr>
          <p:cNvSpPr txBox="1"/>
          <p:nvPr/>
        </p:nvSpPr>
        <p:spPr>
          <a:xfrm>
            <a:off x="7638520" y="6197409"/>
            <a:ext cx="3272144"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感染の予防や、心配な症状が出た時の対応などに関する相談（外国語</a:t>
            </a:r>
            <a:r>
              <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a:t>
            </a:r>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英中韓</a:t>
            </a:r>
            <a:r>
              <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a:t>
            </a:r>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対応あり）　</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20" name="四角形: 角を丸くする 219">
            <a:extLst>
              <a:ext uri="{FF2B5EF4-FFF2-40B4-BE49-F238E27FC236}">
                <a16:creationId xmlns:a16="http://schemas.microsoft.com/office/drawing/2014/main" id="{C7B351AB-1183-4499-AC7D-D95B60145F14}"/>
              </a:ext>
            </a:extLst>
          </p:cNvPr>
          <p:cNvSpPr/>
          <p:nvPr/>
        </p:nvSpPr>
        <p:spPr>
          <a:xfrm>
            <a:off x="10995348" y="6227889"/>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22" name="テキスト ボックス 9">
            <a:extLst>
              <a:ext uri="{FF2B5EF4-FFF2-40B4-BE49-F238E27FC236}">
                <a16:creationId xmlns:a16="http://schemas.microsoft.com/office/drawing/2014/main" id="{F9F75647-BAD9-4E04-8B9E-96FB76DE192F}"/>
              </a:ext>
            </a:extLst>
          </p:cNvPr>
          <p:cNvSpPr txBox="1"/>
          <p:nvPr/>
        </p:nvSpPr>
        <p:spPr>
          <a:xfrm>
            <a:off x="10994723" y="6227889"/>
            <a:ext cx="3170927"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新型コロナコールセンター</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０５７０ー５５０５７１</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7" name="テキスト ボックス 9">
            <a:extLst>
              <a:ext uri="{FF2B5EF4-FFF2-40B4-BE49-F238E27FC236}">
                <a16:creationId xmlns:a16="http://schemas.microsoft.com/office/drawing/2014/main" id="{D6DCFF25-ED2D-42F6-904D-9CE251DDFBE0}"/>
              </a:ext>
            </a:extLst>
          </p:cNvPr>
          <p:cNvSpPr txBox="1"/>
          <p:nvPr/>
        </p:nvSpPr>
        <p:spPr>
          <a:xfrm>
            <a:off x="186460" y="765535"/>
            <a:ext cx="566921" cy="3671301"/>
          </a:xfrm>
          <a:prstGeom prst="rect">
            <a:avLst/>
          </a:prstGeom>
          <a:noFill/>
          <a:ln w="6350">
            <a:noFill/>
          </a:ln>
        </p:spPr>
        <p:txBody>
          <a:bodyPr rot="0" spcFirstLastPara="0" vert="eaVert" wrap="square" lIns="91441" tIns="45720" rIns="91441" bIns="45720" numCol="1" spcCol="0" rtlCol="0" fromWordArt="0" anchor="t" anchorCtr="0" forceAA="0" compatLnSpc="1">
            <a:prstTxWarp prst="textNoShape">
              <a:avLst/>
            </a:prstTxWarp>
            <a:noAutofit/>
          </a:bodyPr>
          <a:lstStyle/>
          <a:p>
            <a:pPr algn="just"/>
            <a:r>
              <a:rPr lang="ja-JP" altLang="en-US" sz="3200" kern="100" dirty="0">
                <a:latin typeface="游明朝" panose="02020400000000000000" pitchFamily="18" charset="-128"/>
                <a:ea typeface="UD デジタル 教科書体 NK-B" panose="02020700000000000000" pitchFamily="18" charset="-128"/>
                <a:cs typeface="Times New Roman" panose="02020603050405020304" pitchFamily="18" charset="0"/>
              </a:rPr>
              <a:t>個人・世帯向け</a:t>
            </a:r>
            <a:endParaRPr lang="ja-JP" altLang="en-US"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26" name="テキスト ボックス 9">
            <a:extLst>
              <a:ext uri="{FF2B5EF4-FFF2-40B4-BE49-F238E27FC236}">
                <a16:creationId xmlns:a16="http://schemas.microsoft.com/office/drawing/2014/main" id="{4C82662C-2DBC-4C25-9A2B-2548993D5285}"/>
              </a:ext>
            </a:extLst>
          </p:cNvPr>
          <p:cNvSpPr txBox="1"/>
          <p:nvPr/>
        </p:nvSpPr>
        <p:spPr>
          <a:xfrm>
            <a:off x="13430198" y="80177"/>
            <a:ext cx="2118607"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600" kern="100" dirty="0">
                <a:latin typeface="游明朝" panose="02020400000000000000" pitchFamily="18" charset="-128"/>
                <a:ea typeface="UD デジタル 教科書体 NK-B" panose="02020700000000000000" pitchFamily="18" charset="-128"/>
                <a:cs typeface="Times New Roman" panose="02020603050405020304" pitchFamily="18" charset="0"/>
              </a:rPr>
              <a:t>最終更新５月１日</a:t>
            </a:r>
            <a:endParaRPr lang="en-US" altLang="ja-JP" sz="16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29" name="テキスト ボックス 9">
            <a:extLst>
              <a:ext uri="{FF2B5EF4-FFF2-40B4-BE49-F238E27FC236}">
                <a16:creationId xmlns:a16="http://schemas.microsoft.com/office/drawing/2014/main" id="{22094F03-575E-44AF-8911-8D90609A3165}"/>
              </a:ext>
            </a:extLst>
          </p:cNvPr>
          <p:cNvSpPr txBox="1"/>
          <p:nvPr/>
        </p:nvSpPr>
        <p:spPr>
          <a:xfrm>
            <a:off x="158310" y="7214004"/>
            <a:ext cx="623221" cy="2260471"/>
          </a:xfrm>
          <a:prstGeom prst="rect">
            <a:avLst/>
          </a:prstGeom>
          <a:noFill/>
          <a:ln w="6350">
            <a:noFill/>
          </a:ln>
        </p:spPr>
        <p:txBody>
          <a:bodyPr rot="0" spcFirstLastPara="0" vert="eaVert" wrap="square" lIns="91441" tIns="45720" rIns="91441" bIns="45720" numCol="1" spcCol="0" rtlCol="0" fromWordArt="0" anchor="t" anchorCtr="0" forceAA="0" compatLnSpc="1">
            <a:prstTxWarp prst="textNoShape">
              <a:avLst/>
            </a:prstTxWarp>
            <a:noAutofit/>
          </a:bodyPr>
          <a:lstStyle/>
          <a:p>
            <a:pPr algn="just"/>
            <a:r>
              <a:rPr lang="ja-JP" altLang="en-US" sz="3200" kern="100" dirty="0">
                <a:latin typeface="游明朝" panose="02020400000000000000" pitchFamily="18" charset="-128"/>
                <a:ea typeface="UD デジタル 教科書体 NK-B" panose="02020700000000000000" pitchFamily="18" charset="-128"/>
                <a:cs typeface="Times New Roman" panose="02020603050405020304" pitchFamily="18" charset="0"/>
              </a:rPr>
              <a:t>事業主向け</a:t>
            </a:r>
            <a:endParaRPr lang="ja-JP" altLang="en-US"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30" name="四角形: 上の 2 つの角を丸める 229">
            <a:extLst>
              <a:ext uri="{FF2B5EF4-FFF2-40B4-BE49-F238E27FC236}">
                <a16:creationId xmlns:a16="http://schemas.microsoft.com/office/drawing/2014/main" id="{FD4BA9B8-247E-4E97-A8B2-906B7F9068C5}"/>
              </a:ext>
            </a:extLst>
          </p:cNvPr>
          <p:cNvSpPr/>
          <p:nvPr/>
        </p:nvSpPr>
        <p:spPr>
          <a:xfrm rot="16200000">
            <a:off x="480467" y="7460511"/>
            <a:ext cx="1500210" cy="1080000"/>
          </a:xfrm>
          <a:prstGeom prst="round2Same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63"/>
          </a:p>
        </p:txBody>
      </p:sp>
      <p:sp>
        <p:nvSpPr>
          <p:cNvPr id="232" name="正方形/長方形 231">
            <a:extLst>
              <a:ext uri="{FF2B5EF4-FFF2-40B4-BE49-F238E27FC236}">
                <a16:creationId xmlns:a16="http://schemas.microsoft.com/office/drawing/2014/main" id="{B8174293-785B-4CF8-AF1A-ED9A04E60BBF}"/>
              </a:ext>
            </a:extLst>
          </p:cNvPr>
          <p:cNvSpPr/>
          <p:nvPr/>
        </p:nvSpPr>
        <p:spPr>
          <a:xfrm>
            <a:off x="5340851" y="7250406"/>
            <a:ext cx="2164886" cy="360000"/>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33" name="テキスト ボックス 9">
            <a:extLst>
              <a:ext uri="{FF2B5EF4-FFF2-40B4-BE49-F238E27FC236}">
                <a16:creationId xmlns:a16="http://schemas.microsoft.com/office/drawing/2014/main" id="{A1DBEF5D-F3C2-4B89-9D81-0E1D56FCFF87}"/>
              </a:ext>
            </a:extLst>
          </p:cNvPr>
          <p:cNvSpPr txBox="1"/>
          <p:nvPr/>
        </p:nvSpPr>
        <p:spPr>
          <a:xfrm>
            <a:off x="5420366" y="7268945"/>
            <a:ext cx="2251394"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持続化給付金</a:t>
            </a:r>
            <a:endParaRPr lang="ja-JP" altLang="en-US" sz="16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234" name="矢印: 五方向 233">
            <a:extLst>
              <a:ext uri="{FF2B5EF4-FFF2-40B4-BE49-F238E27FC236}">
                <a16:creationId xmlns:a16="http://schemas.microsoft.com/office/drawing/2014/main" id="{F0D8E928-9674-428A-8834-4E9F495D310E}"/>
              </a:ext>
            </a:extLst>
          </p:cNvPr>
          <p:cNvSpPr/>
          <p:nvPr/>
        </p:nvSpPr>
        <p:spPr>
          <a:xfrm>
            <a:off x="1862919" y="7250406"/>
            <a:ext cx="3420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35" name="テキスト ボックス 9">
            <a:extLst>
              <a:ext uri="{FF2B5EF4-FFF2-40B4-BE49-F238E27FC236}">
                <a16:creationId xmlns:a16="http://schemas.microsoft.com/office/drawing/2014/main" id="{1A67BD7C-B5CB-4DAB-9018-5503994D367E}"/>
              </a:ext>
            </a:extLst>
          </p:cNvPr>
          <p:cNvSpPr txBox="1"/>
          <p:nvPr/>
        </p:nvSpPr>
        <p:spPr>
          <a:xfrm>
            <a:off x="1883968" y="7233014"/>
            <a:ext cx="3272527"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050" kern="100" dirty="0">
                <a:latin typeface="游明朝" panose="02020400000000000000" pitchFamily="18" charset="-128"/>
                <a:ea typeface="UD デジタル 教科書体 NK-B" panose="02020700000000000000" pitchFamily="18" charset="-128"/>
                <a:cs typeface="Times New Roman" panose="02020603050405020304" pitchFamily="18" charset="0"/>
              </a:rPr>
              <a:t>営業自粛などにより業績が悪化</a:t>
            </a:r>
            <a:endParaRPr lang="en-US" altLang="ja-JP" sz="105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050" kern="100" dirty="0">
                <a:latin typeface="游明朝" panose="02020400000000000000" pitchFamily="18" charset="-128"/>
                <a:ea typeface="UD デジタル 教科書体 NK-B" panose="02020700000000000000" pitchFamily="18" charset="-128"/>
                <a:cs typeface="Times New Roman" panose="02020603050405020304" pitchFamily="18" charset="0"/>
              </a:rPr>
              <a:t>売上が半分以下になった</a:t>
            </a:r>
            <a:endParaRPr lang="en-US" altLang="ja-JP" sz="105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36" name="矢印: 五方向 235">
            <a:extLst>
              <a:ext uri="{FF2B5EF4-FFF2-40B4-BE49-F238E27FC236}">
                <a16:creationId xmlns:a16="http://schemas.microsoft.com/office/drawing/2014/main" id="{7A699B4E-80BB-41E5-9460-D6ECB2D5EF15}"/>
              </a:ext>
            </a:extLst>
          </p:cNvPr>
          <p:cNvSpPr/>
          <p:nvPr/>
        </p:nvSpPr>
        <p:spPr>
          <a:xfrm>
            <a:off x="7647315" y="7250406"/>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37" name="テキスト ボックス 9">
            <a:extLst>
              <a:ext uri="{FF2B5EF4-FFF2-40B4-BE49-F238E27FC236}">
                <a16:creationId xmlns:a16="http://schemas.microsoft.com/office/drawing/2014/main" id="{9F64CD1A-EED6-46CB-973C-5DAF8DD28A29}"/>
              </a:ext>
            </a:extLst>
          </p:cNvPr>
          <p:cNvSpPr txBox="1"/>
          <p:nvPr/>
        </p:nvSpPr>
        <p:spPr>
          <a:xfrm>
            <a:off x="7638520" y="7216830"/>
            <a:ext cx="3173758"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ひと月の売上が前年同月比で５０％以上減少している事業者を対象に減収額を給付</a:t>
            </a: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が前年比５０％減</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38" name="四角形: 角を丸くする 237">
            <a:extLst>
              <a:ext uri="{FF2B5EF4-FFF2-40B4-BE49-F238E27FC236}">
                <a16:creationId xmlns:a16="http://schemas.microsoft.com/office/drawing/2014/main" id="{74EE60D0-AC66-4C89-B3E6-D8E30D5B8A99}"/>
              </a:ext>
            </a:extLst>
          </p:cNvPr>
          <p:cNvSpPr/>
          <p:nvPr/>
        </p:nvSpPr>
        <p:spPr>
          <a:xfrm>
            <a:off x="10995348" y="7250406"/>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39" name="テキスト ボックス 9">
            <a:extLst>
              <a:ext uri="{FF2B5EF4-FFF2-40B4-BE49-F238E27FC236}">
                <a16:creationId xmlns:a16="http://schemas.microsoft.com/office/drawing/2014/main" id="{C1259276-CAB4-4EC6-A391-161D3C6C63EA}"/>
              </a:ext>
            </a:extLst>
          </p:cNvPr>
          <p:cNvSpPr txBox="1"/>
          <p:nvPr/>
        </p:nvSpPr>
        <p:spPr>
          <a:xfrm>
            <a:off x="13289235" y="7239530"/>
            <a:ext cx="897364" cy="26239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９時～１９時</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（土日含む）</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9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40" name="テキスト ボックス 9">
            <a:extLst>
              <a:ext uri="{FF2B5EF4-FFF2-40B4-BE49-F238E27FC236}">
                <a16:creationId xmlns:a16="http://schemas.microsoft.com/office/drawing/2014/main" id="{A520C62F-A0E4-4FD5-9835-FE613E975A8C}"/>
              </a:ext>
            </a:extLst>
          </p:cNvPr>
          <p:cNvSpPr txBox="1"/>
          <p:nvPr/>
        </p:nvSpPr>
        <p:spPr>
          <a:xfrm>
            <a:off x="10994723" y="7237360"/>
            <a:ext cx="2715600"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中小企業 金融・給付金相談窓口 </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０５７０ー７８３１８３</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42" name="正方形/長方形 241">
            <a:extLst>
              <a:ext uri="{FF2B5EF4-FFF2-40B4-BE49-F238E27FC236}">
                <a16:creationId xmlns:a16="http://schemas.microsoft.com/office/drawing/2014/main" id="{91BAD1CA-ADFE-42C0-AADC-B60557E179B9}"/>
              </a:ext>
            </a:extLst>
          </p:cNvPr>
          <p:cNvSpPr/>
          <p:nvPr/>
        </p:nvSpPr>
        <p:spPr>
          <a:xfrm>
            <a:off x="5340851" y="7625024"/>
            <a:ext cx="2164886" cy="360000"/>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44" name="矢印: 五方向 243">
            <a:extLst>
              <a:ext uri="{FF2B5EF4-FFF2-40B4-BE49-F238E27FC236}">
                <a16:creationId xmlns:a16="http://schemas.microsoft.com/office/drawing/2014/main" id="{9CD05B5A-152E-49AF-86D1-3FFB28D2F7EB}"/>
              </a:ext>
            </a:extLst>
          </p:cNvPr>
          <p:cNvSpPr/>
          <p:nvPr/>
        </p:nvSpPr>
        <p:spPr>
          <a:xfrm>
            <a:off x="1862919" y="7625024"/>
            <a:ext cx="3420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45" name="テキスト ボックス 9">
            <a:extLst>
              <a:ext uri="{FF2B5EF4-FFF2-40B4-BE49-F238E27FC236}">
                <a16:creationId xmlns:a16="http://schemas.microsoft.com/office/drawing/2014/main" id="{216A3D55-9FF4-4F49-934B-6F10B2CEA5D7}"/>
              </a:ext>
            </a:extLst>
          </p:cNvPr>
          <p:cNvSpPr txBox="1"/>
          <p:nvPr/>
        </p:nvSpPr>
        <p:spPr>
          <a:xfrm>
            <a:off x="1883968" y="7653352"/>
            <a:ext cx="3272527"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自粛要請などで休業や時短営業となった</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46" name="矢印: 五方向 245">
            <a:extLst>
              <a:ext uri="{FF2B5EF4-FFF2-40B4-BE49-F238E27FC236}">
                <a16:creationId xmlns:a16="http://schemas.microsoft.com/office/drawing/2014/main" id="{58BCB217-5A65-4944-A054-F905DE40B789}"/>
              </a:ext>
            </a:extLst>
          </p:cNvPr>
          <p:cNvSpPr/>
          <p:nvPr/>
        </p:nvSpPr>
        <p:spPr>
          <a:xfrm>
            <a:off x="7647315" y="7625024"/>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47" name="テキスト ボックス 9">
            <a:extLst>
              <a:ext uri="{FF2B5EF4-FFF2-40B4-BE49-F238E27FC236}">
                <a16:creationId xmlns:a16="http://schemas.microsoft.com/office/drawing/2014/main" id="{A92F638B-32C0-45EC-8109-77CF224EC963}"/>
              </a:ext>
            </a:extLst>
          </p:cNvPr>
          <p:cNvSpPr txBox="1"/>
          <p:nvPr/>
        </p:nvSpPr>
        <p:spPr>
          <a:xfrm>
            <a:off x="7638520" y="7603023"/>
            <a:ext cx="3328066"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都の自粛要請で時短営業や休業をした事業者に対して５０万円（２事業所以上は１００万）を支給</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48" name="四角形: 角を丸くする 247">
            <a:extLst>
              <a:ext uri="{FF2B5EF4-FFF2-40B4-BE49-F238E27FC236}">
                <a16:creationId xmlns:a16="http://schemas.microsoft.com/office/drawing/2014/main" id="{366EF9D3-40EC-4B74-BBA5-DDD8D93FD00F}"/>
              </a:ext>
            </a:extLst>
          </p:cNvPr>
          <p:cNvSpPr/>
          <p:nvPr/>
        </p:nvSpPr>
        <p:spPr>
          <a:xfrm>
            <a:off x="10995348" y="7625024"/>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87" name="テキスト ボックス 9">
            <a:extLst>
              <a:ext uri="{FF2B5EF4-FFF2-40B4-BE49-F238E27FC236}">
                <a16:creationId xmlns:a16="http://schemas.microsoft.com/office/drawing/2014/main" id="{A06BFBB9-22F2-4BED-A429-3811A190CC72}"/>
              </a:ext>
            </a:extLst>
          </p:cNvPr>
          <p:cNvSpPr txBox="1"/>
          <p:nvPr/>
        </p:nvSpPr>
        <p:spPr>
          <a:xfrm>
            <a:off x="5420366" y="7655297"/>
            <a:ext cx="2451695"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感染拡大防止協力金</a:t>
            </a:r>
            <a:endParaRPr lang="ja-JP" altLang="en-US" sz="16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8" name="テキスト ボックス 9">
            <a:extLst>
              <a:ext uri="{FF2B5EF4-FFF2-40B4-BE49-F238E27FC236}">
                <a16:creationId xmlns:a16="http://schemas.microsoft.com/office/drawing/2014/main" id="{7C8ED3ED-9339-4F45-AC3E-6241DA3E05DF}"/>
              </a:ext>
            </a:extLst>
          </p:cNvPr>
          <p:cNvSpPr txBox="1"/>
          <p:nvPr/>
        </p:nvSpPr>
        <p:spPr>
          <a:xfrm>
            <a:off x="10994723" y="7610516"/>
            <a:ext cx="2455659"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感染拡大防止協力金相談センター </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０３－５３８８－０５６７</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89" name="テキスト ボックス 9">
            <a:extLst>
              <a:ext uri="{FF2B5EF4-FFF2-40B4-BE49-F238E27FC236}">
                <a16:creationId xmlns:a16="http://schemas.microsoft.com/office/drawing/2014/main" id="{B50E4F2D-6FFE-4718-BE42-163367E313E3}"/>
              </a:ext>
            </a:extLst>
          </p:cNvPr>
          <p:cNvSpPr txBox="1"/>
          <p:nvPr/>
        </p:nvSpPr>
        <p:spPr>
          <a:xfrm>
            <a:off x="13289235" y="7631187"/>
            <a:ext cx="897364" cy="26239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９時～１９時</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（土日含む）</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9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0" name="正方形/長方形 189">
            <a:extLst>
              <a:ext uri="{FF2B5EF4-FFF2-40B4-BE49-F238E27FC236}">
                <a16:creationId xmlns:a16="http://schemas.microsoft.com/office/drawing/2014/main" id="{56FD461D-6A1F-4B22-92EB-0BFBB948F965}"/>
              </a:ext>
            </a:extLst>
          </p:cNvPr>
          <p:cNvSpPr/>
          <p:nvPr/>
        </p:nvSpPr>
        <p:spPr>
          <a:xfrm>
            <a:off x="5340851" y="8007474"/>
            <a:ext cx="2164886" cy="360000"/>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191" name="矢印: 五方向 190">
            <a:extLst>
              <a:ext uri="{FF2B5EF4-FFF2-40B4-BE49-F238E27FC236}">
                <a16:creationId xmlns:a16="http://schemas.microsoft.com/office/drawing/2014/main" id="{3911AF7B-22CF-4A91-AB5E-78065E544E5E}"/>
              </a:ext>
            </a:extLst>
          </p:cNvPr>
          <p:cNvSpPr/>
          <p:nvPr/>
        </p:nvSpPr>
        <p:spPr>
          <a:xfrm>
            <a:off x="1862919" y="8007474"/>
            <a:ext cx="3420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92" name="テキスト ボックス 9">
            <a:extLst>
              <a:ext uri="{FF2B5EF4-FFF2-40B4-BE49-F238E27FC236}">
                <a16:creationId xmlns:a16="http://schemas.microsoft.com/office/drawing/2014/main" id="{ED1E8800-BB9E-41FB-BD80-BB3648836C61}"/>
              </a:ext>
            </a:extLst>
          </p:cNvPr>
          <p:cNvSpPr txBox="1"/>
          <p:nvPr/>
        </p:nvSpPr>
        <p:spPr>
          <a:xfrm>
            <a:off x="1883968" y="8043422"/>
            <a:ext cx="3272527"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従業員に休んでもらう</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193" name="矢印: 五方向 192">
            <a:extLst>
              <a:ext uri="{FF2B5EF4-FFF2-40B4-BE49-F238E27FC236}">
                <a16:creationId xmlns:a16="http://schemas.microsoft.com/office/drawing/2014/main" id="{3A118CF3-3239-4F80-954E-1A80D7FF3637}"/>
              </a:ext>
            </a:extLst>
          </p:cNvPr>
          <p:cNvSpPr/>
          <p:nvPr/>
        </p:nvSpPr>
        <p:spPr>
          <a:xfrm>
            <a:off x="7647315" y="8007474"/>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194" name="テキスト ボックス 9">
            <a:extLst>
              <a:ext uri="{FF2B5EF4-FFF2-40B4-BE49-F238E27FC236}">
                <a16:creationId xmlns:a16="http://schemas.microsoft.com/office/drawing/2014/main" id="{34332C06-0EA2-4B7F-8BA5-A104DA4DD2E3}"/>
              </a:ext>
            </a:extLst>
          </p:cNvPr>
          <p:cNvSpPr txBox="1"/>
          <p:nvPr/>
        </p:nvSpPr>
        <p:spPr>
          <a:xfrm>
            <a:off x="7638520" y="7973898"/>
            <a:ext cx="2943761"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全ての業種、事業主を対象</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休業等を助成（中小企業は９割近く）</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03" name="四角形: 角を丸くする 202">
            <a:extLst>
              <a:ext uri="{FF2B5EF4-FFF2-40B4-BE49-F238E27FC236}">
                <a16:creationId xmlns:a16="http://schemas.microsoft.com/office/drawing/2014/main" id="{294CDC1D-C540-4AEC-BE97-90D6E4978AAE}"/>
              </a:ext>
            </a:extLst>
          </p:cNvPr>
          <p:cNvSpPr/>
          <p:nvPr/>
        </p:nvSpPr>
        <p:spPr>
          <a:xfrm>
            <a:off x="10995348" y="8007474"/>
            <a:ext cx="3600000" cy="74314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06" name="テキスト ボックス 9">
            <a:extLst>
              <a:ext uri="{FF2B5EF4-FFF2-40B4-BE49-F238E27FC236}">
                <a16:creationId xmlns:a16="http://schemas.microsoft.com/office/drawing/2014/main" id="{24EF8529-91C3-4FEB-B060-6ABA9A574EFC}"/>
              </a:ext>
            </a:extLst>
          </p:cNvPr>
          <p:cNvSpPr txBox="1"/>
          <p:nvPr/>
        </p:nvSpPr>
        <p:spPr>
          <a:xfrm>
            <a:off x="5420366" y="8037747"/>
            <a:ext cx="2451695"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雇用調整助成金</a:t>
            </a:r>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（特例）</a:t>
            </a:r>
            <a:endParaRPr lang="ja-JP" altLang="en-US" sz="20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207" name="テキスト ボックス 9">
            <a:extLst>
              <a:ext uri="{FF2B5EF4-FFF2-40B4-BE49-F238E27FC236}">
                <a16:creationId xmlns:a16="http://schemas.microsoft.com/office/drawing/2014/main" id="{62727EAE-82F5-443D-B345-FA1CBEF634C2}"/>
              </a:ext>
            </a:extLst>
          </p:cNvPr>
          <p:cNvSpPr txBox="1"/>
          <p:nvPr/>
        </p:nvSpPr>
        <p:spPr>
          <a:xfrm>
            <a:off x="10994723" y="7981391"/>
            <a:ext cx="3587477"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学校等休業助成金・支援金、雇用調整助成金コールセンター</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０３－５３８８－０５６７</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08" name="テキスト ボックス 9">
            <a:extLst>
              <a:ext uri="{FF2B5EF4-FFF2-40B4-BE49-F238E27FC236}">
                <a16:creationId xmlns:a16="http://schemas.microsoft.com/office/drawing/2014/main" id="{8158205A-4354-407F-9D4A-9396981BA845}"/>
              </a:ext>
            </a:extLst>
          </p:cNvPr>
          <p:cNvSpPr txBox="1"/>
          <p:nvPr/>
        </p:nvSpPr>
        <p:spPr>
          <a:xfrm>
            <a:off x="13470749" y="8367559"/>
            <a:ext cx="897364" cy="26239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050" kern="100" dirty="0">
                <a:latin typeface="游明朝" panose="02020400000000000000" pitchFamily="18" charset="-128"/>
                <a:ea typeface="UD デジタル 教科書体 NK-B" panose="02020700000000000000" pitchFamily="18" charset="-128"/>
                <a:cs typeface="Times New Roman" panose="02020603050405020304" pitchFamily="18" charset="0"/>
              </a:rPr>
              <a:t>９時～２１時</a:t>
            </a:r>
            <a:endParaRPr lang="en-US" altLang="ja-JP" sz="105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050" kern="100" dirty="0">
                <a:latin typeface="游明朝" panose="02020400000000000000" pitchFamily="18" charset="-128"/>
                <a:ea typeface="UD デジタル 教科書体 NK-B" panose="02020700000000000000" pitchFamily="18" charset="-128"/>
                <a:cs typeface="Times New Roman" panose="02020603050405020304" pitchFamily="18" charset="0"/>
              </a:rPr>
              <a:t>（土日含む）</a:t>
            </a:r>
            <a:endParaRPr lang="en-US" altLang="ja-JP" sz="105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105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09" name="矢印: 五方向 208">
            <a:extLst>
              <a:ext uri="{FF2B5EF4-FFF2-40B4-BE49-F238E27FC236}">
                <a16:creationId xmlns:a16="http://schemas.microsoft.com/office/drawing/2014/main" id="{37267CA6-13A8-4EE1-91AE-C40CFFE9096E}"/>
              </a:ext>
            </a:extLst>
          </p:cNvPr>
          <p:cNvSpPr/>
          <p:nvPr/>
        </p:nvSpPr>
        <p:spPr>
          <a:xfrm>
            <a:off x="1862919" y="8390616"/>
            <a:ext cx="3420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10" name="テキスト ボックス 9">
            <a:extLst>
              <a:ext uri="{FF2B5EF4-FFF2-40B4-BE49-F238E27FC236}">
                <a16:creationId xmlns:a16="http://schemas.microsoft.com/office/drawing/2014/main" id="{373B2355-72FE-49D5-9503-EB265EC8381E}"/>
              </a:ext>
            </a:extLst>
          </p:cNvPr>
          <p:cNvSpPr txBox="1"/>
          <p:nvPr/>
        </p:nvSpPr>
        <p:spPr>
          <a:xfrm>
            <a:off x="1883968" y="8444087"/>
            <a:ext cx="3396338"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100" kern="100" dirty="0">
                <a:latin typeface="游明朝" panose="02020400000000000000" pitchFamily="18" charset="-128"/>
                <a:ea typeface="UD デジタル 教科書体 NK-B" panose="02020700000000000000" pitchFamily="18" charset="-128"/>
                <a:cs typeface="Times New Roman" panose="02020603050405020304" pitchFamily="18" charset="0"/>
              </a:rPr>
              <a:t>従業員あるいは自分</a:t>
            </a:r>
            <a:r>
              <a:rPr lang="en-US" altLang="ja-JP" sz="1100" kern="100" dirty="0">
                <a:latin typeface="游明朝" panose="02020400000000000000" pitchFamily="18" charset="-128"/>
                <a:ea typeface="UD デジタル 教科書体 NK-B" panose="02020700000000000000" pitchFamily="18" charset="-128"/>
                <a:cs typeface="Times New Roman" panose="02020603050405020304" pitchFamily="18" charset="0"/>
              </a:rPr>
              <a:t>(</a:t>
            </a:r>
            <a:r>
              <a:rPr lang="ja-JP" altLang="en-US" sz="1100" kern="100" dirty="0">
                <a:latin typeface="游明朝" panose="02020400000000000000" pitchFamily="18" charset="-128"/>
                <a:ea typeface="UD デジタル 教科書体 NK-B" panose="02020700000000000000" pitchFamily="18" charset="-128"/>
                <a:cs typeface="Times New Roman" panose="02020603050405020304" pitchFamily="18" charset="0"/>
              </a:rPr>
              <a:t>＝フリーランス）に子どもがいる</a:t>
            </a:r>
            <a:endParaRPr lang="en-US" altLang="ja-JP" sz="11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11" name="正方形/長方形 210">
            <a:extLst>
              <a:ext uri="{FF2B5EF4-FFF2-40B4-BE49-F238E27FC236}">
                <a16:creationId xmlns:a16="http://schemas.microsoft.com/office/drawing/2014/main" id="{0E3EF8B9-2D0C-4FE9-8DDB-0EAD89B55E99}"/>
              </a:ext>
            </a:extLst>
          </p:cNvPr>
          <p:cNvSpPr/>
          <p:nvPr/>
        </p:nvSpPr>
        <p:spPr>
          <a:xfrm>
            <a:off x="5340851" y="8390616"/>
            <a:ext cx="2164886" cy="360000"/>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12" name="矢印: 五方向 211">
            <a:extLst>
              <a:ext uri="{FF2B5EF4-FFF2-40B4-BE49-F238E27FC236}">
                <a16:creationId xmlns:a16="http://schemas.microsoft.com/office/drawing/2014/main" id="{399FBC69-0994-41AA-9EE5-B28025035FB3}"/>
              </a:ext>
            </a:extLst>
          </p:cNvPr>
          <p:cNvSpPr/>
          <p:nvPr/>
        </p:nvSpPr>
        <p:spPr>
          <a:xfrm>
            <a:off x="7647315" y="8390616"/>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13" name="テキスト ボックス 9">
            <a:extLst>
              <a:ext uri="{FF2B5EF4-FFF2-40B4-BE49-F238E27FC236}">
                <a16:creationId xmlns:a16="http://schemas.microsoft.com/office/drawing/2014/main" id="{046A8445-2CE3-4E7A-B670-F63113588650}"/>
              </a:ext>
            </a:extLst>
          </p:cNvPr>
          <p:cNvSpPr txBox="1"/>
          <p:nvPr/>
        </p:nvSpPr>
        <p:spPr>
          <a:xfrm>
            <a:off x="7638520" y="8371503"/>
            <a:ext cx="3272144"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休校で有休取得や休業した場合１日当たり、</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８</a:t>
            </a:r>
            <a:r>
              <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a:t>
            </a:r>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３３０円（フリーランス４</a:t>
            </a:r>
            <a:r>
              <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a:t>
            </a:r>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１００円）を助成</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23" name="テキスト ボックス 9">
            <a:extLst>
              <a:ext uri="{FF2B5EF4-FFF2-40B4-BE49-F238E27FC236}">
                <a16:creationId xmlns:a16="http://schemas.microsoft.com/office/drawing/2014/main" id="{7B84D96A-8DB4-4D96-BA71-A7444C1E4174}"/>
              </a:ext>
            </a:extLst>
          </p:cNvPr>
          <p:cNvSpPr txBox="1"/>
          <p:nvPr/>
        </p:nvSpPr>
        <p:spPr>
          <a:xfrm>
            <a:off x="5420366" y="8352144"/>
            <a:ext cx="2451695"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小学校休業等対応助成金</a:t>
            </a:r>
            <a:endParaRPr lang="en-US" altLang="ja-JP"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小学校休業等対応支援金</a:t>
            </a:r>
            <a:endParaRPr lang="en-US" altLang="ja-JP"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53" name="正方形/長方形 252">
            <a:extLst>
              <a:ext uri="{FF2B5EF4-FFF2-40B4-BE49-F238E27FC236}">
                <a16:creationId xmlns:a16="http://schemas.microsoft.com/office/drawing/2014/main" id="{42123F36-D20D-47FE-8A77-C0D1E93DBD3D}"/>
              </a:ext>
            </a:extLst>
          </p:cNvPr>
          <p:cNvSpPr/>
          <p:nvPr/>
        </p:nvSpPr>
        <p:spPr>
          <a:xfrm>
            <a:off x="5340851" y="8830967"/>
            <a:ext cx="2164886" cy="360000"/>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54" name="矢印: 五方向 253">
            <a:extLst>
              <a:ext uri="{FF2B5EF4-FFF2-40B4-BE49-F238E27FC236}">
                <a16:creationId xmlns:a16="http://schemas.microsoft.com/office/drawing/2014/main" id="{AC2D400C-D62E-44C2-8C4D-66C95AA06111}"/>
              </a:ext>
            </a:extLst>
          </p:cNvPr>
          <p:cNvSpPr/>
          <p:nvPr/>
        </p:nvSpPr>
        <p:spPr>
          <a:xfrm>
            <a:off x="1862919" y="8830967"/>
            <a:ext cx="3420000" cy="745915"/>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55" name="テキスト ボックス 9">
            <a:extLst>
              <a:ext uri="{FF2B5EF4-FFF2-40B4-BE49-F238E27FC236}">
                <a16:creationId xmlns:a16="http://schemas.microsoft.com/office/drawing/2014/main" id="{AD8B0843-C828-4DD3-B40E-AB62AE084B5B}"/>
              </a:ext>
            </a:extLst>
          </p:cNvPr>
          <p:cNvSpPr txBox="1"/>
          <p:nvPr/>
        </p:nvSpPr>
        <p:spPr>
          <a:xfrm>
            <a:off x="1883968" y="9083996"/>
            <a:ext cx="3446301" cy="446266"/>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資金繰りのために無担保無利子の融資を受けたい</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56" name="矢印: 五方向 255">
            <a:extLst>
              <a:ext uri="{FF2B5EF4-FFF2-40B4-BE49-F238E27FC236}">
                <a16:creationId xmlns:a16="http://schemas.microsoft.com/office/drawing/2014/main" id="{2FD5D1A8-A88F-42B0-94E1-AE9092C55038}"/>
              </a:ext>
            </a:extLst>
          </p:cNvPr>
          <p:cNvSpPr/>
          <p:nvPr/>
        </p:nvSpPr>
        <p:spPr>
          <a:xfrm>
            <a:off x="7647315" y="8830967"/>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57" name="テキスト ボックス 9">
            <a:extLst>
              <a:ext uri="{FF2B5EF4-FFF2-40B4-BE49-F238E27FC236}">
                <a16:creationId xmlns:a16="http://schemas.microsoft.com/office/drawing/2014/main" id="{55DC302E-A3EC-46F5-B458-101F33DCF83D}"/>
              </a:ext>
            </a:extLst>
          </p:cNvPr>
          <p:cNvSpPr txBox="1"/>
          <p:nvPr/>
        </p:nvSpPr>
        <p:spPr>
          <a:xfrm>
            <a:off x="7638520" y="8797392"/>
            <a:ext cx="3058964"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上限５００万円を実質無利子無担保で融資</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法人格等がなくても可能</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58" name="四角形: 角を丸くする 257">
            <a:extLst>
              <a:ext uri="{FF2B5EF4-FFF2-40B4-BE49-F238E27FC236}">
                <a16:creationId xmlns:a16="http://schemas.microsoft.com/office/drawing/2014/main" id="{DC9B33B5-BE5E-45DF-A988-F159B3443BE1}"/>
              </a:ext>
            </a:extLst>
          </p:cNvPr>
          <p:cNvSpPr/>
          <p:nvPr/>
        </p:nvSpPr>
        <p:spPr>
          <a:xfrm>
            <a:off x="10995348" y="8832279"/>
            <a:ext cx="3600000" cy="3586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59" name="テキスト ボックス 9">
            <a:extLst>
              <a:ext uri="{FF2B5EF4-FFF2-40B4-BE49-F238E27FC236}">
                <a16:creationId xmlns:a16="http://schemas.microsoft.com/office/drawing/2014/main" id="{DE1F27E2-C240-4FCE-BCE8-A9C7B1BD7BF8}"/>
              </a:ext>
            </a:extLst>
          </p:cNvPr>
          <p:cNvSpPr txBox="1"/>
          <p:nvPr/>
        </p:nvSpPr>
        <p:spPr>
          <a:xfrm>
            <a:off x="5420366" y="8803366"/>
            <a:ext cx="2200320" cy="371318"/>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新型コロナウイルス感染症</a:t>
            </a:r>
            <a:endParaRPr lang="en-US" altLang="ja-JP"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対策特別資金</a:t>
            </a:r>
            <a:endParaRPr lang="ja-JP" altLang="en-US" sz="12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260" name="テキスト ボックス 9">
            <a:extLst>
              <a:ext uri="{FF2B5EF4-FFF2-40B4-BE49-F238E27FC236}">
                <a16:creationId xmlns:a16="http://schemas.microsoft.com/office/drawing/2014/main" id="{A4894007-CAAA-4FFA-B404-466FE9F3CB93}"/>
              </a:ext>
            </a:extLst>
          </p:cNvPr>
          <p:cNvSpPr txBox="1"/>
          <p:nvPr/>
        </p:nvSpPr>
        <p:spPr>
          <a:xfrm>
            <a:off x="10994723" y="8804885"/>
            <a:ext cx="2455659"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立川市産業観光果商工振興係</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０４２－５２８－４３１７</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62" name="テキスト ボックス 9">
            <a:extLst>
              <a:ext uri="{FF2B5EF4-FFF2-40B4-BE49-F238E27FC236}">
                <a16:creationId xmlns:a16="http://schemas.microsoft.com/office/drawing/2014/main" id="{DEDC1C3E-EEF9-40BC-A66D-67529BDBA49F}"/>
              </a:ext>
            </a:extLst>
          </p:cNvPr>
          <p:cNvSpPr txBox="1"/>
          <p:nvPr/>
        </p:nvSpPr>
        <p:spPr>
          <a:xfrm>
            <a:off x="13470749" y="8829590"/>
            <a:ext cx="1347242" cy="26239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８時半～１７時</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（土日祝日除く）</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9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63" name="正方形/長方形 262">
            <a:extLst>
              <a:ext uri="{FF2B5EF4-FFF2-40B4-BE49-F238E27FC236}">
                <a16:creationId xmlns:a16="http://schemas.microsoft.com/office/drawing/2014/main" id="{AAA6E74A-835A-4D20-88FF-7F00227E867D}"/>
              </a:ext>
            </a:extLst>
          </p:cNvPr>
          <p:cNvSpPr/>
          <p:nvPr/>
        </p:nvSpPr>
        <p:spPr>
          <a:xfrm>
            <a:off x="5340851" y="9217545"/>
            <a:ext cx="2164886" cy="360000"/>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66" name="矢印: 五方向 265">
            <a:extLst>
              <a:ext uri="{FF2B5EF4-FFF2-40B4-BE49-F238E27FC236}">
                <a16:creationId xmlns:a16="http://schemas.microsoft.com/office/drawing/2014/main" id="{B85BE2F2-462E-4E51-B7C1-9B669095E19E}"/>
              </a:ext>
            </a:extLst>
          </p:cNvPr>
          <p:cNvSpPr/>
          <p:nvPr/>
        </p:nvSpPr>
        <p:spPr>
          <a:xfrm>
            <a:off x="7647315" y="9217545"/>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67" name="テキスト ボックス 9">
            <a:extLst>
              <a:ext uri="{FF2B5EF4-FFF2-40B4-BE49-F238E27FC236}">
                <a16:creationId xmlns:a16="http://schemas.microsoft.com/office/drawing/2014/main" id="{56A7B672-3C91-4429-AC83-5DFE9E5CDE33}"/>
              </a:ext>
            </a:extLst>
          </p:cNvPr>
          <p:cNvSpPr txBox="1"/>
          <p:nvPr/>
        </p:nvSpPr>
        <p:spPr>
          <a:xfrm>
            <a:off x="7638520" y="9183306"/>
            <a:ext cx="3276000"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金利を０．９％引き下げ。また一部の対象者は特別利子補給制度により実質無利子無担保融資</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68" name="四角形: 角を丸くする 267">
            <a:extLst>
              <a:ext uri="{FF2B5EF4-FFF2-40B4-BE49-F238E27FC236}">
                <a16:creationId xmlns:a16="http://schemas.microsoft.com/office/drawing/2014/main" id="{D329F182-74F7-4AAC-A5A1-F82828EC45D2}"/>
              </a:ext>
            </a:extLst>
          </p:cNvPr>
          <p:cNvSpPr/>
          <p:nvPr/>
        </p:nvSpPr>
        <p:spPr>
          <a:xfrm>
            <a:off x="10995348" y="9216882"/>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69" name="テキスト ボックス 9">
            <a:extLst>
              <a:ext uri="{FF2B5EF4-FFF2-40B4-BE49-F238E27FC236}">
                <a16:creationId xmlns:a16="http://schemas.microsoft.com/office/drawing/2014/main" id="{D1D0DE5A-8DD1-4622-9AA8-2F67B2983899}"/>
              </a:ext>
            </a:extLst>
          </p:cNvPr>
          <p:cNvSpPr txBox="1"/>
          <p:nvPr/>
        </p:nvSpPr>
        <p:spPr>
          <a:xfrm>
            <a:off x="5420366" y="9189280"/>
            <a:ext cx="2451695" cy="371318"/>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新型コロナウイルス感染症</a:t>
            </a:r>
            <a:endParaRPr lang="en-US" altLang="ja-JP"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特別貸付</a:t>
            </a:r>
            <a:endParaRPr lang="ja-JP" altLang="en-US" sz="12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0" name="テキスト ボックス 9">
            <a:extLst>
              <a:ext uri="{FF2B5EF4-FFF2-40B4-BE49-F238E27FC236}">
                <a16:creationId xmlns:a16="http://schemas.microsoft.com/office/drawing/2014/main" id="{6954713F-7E60-4785-A663-716D719B2618}"/>
              </a:ext>
            </a:extLst>
          </p:cNvPr>
          <p:cNvSpPr txBox="1"/>
          <p:nvPr/>
        </p:nvSpPr>
        <p:spPr>
          <a:xfrm>
            <a:off x="10994723" y="9190799"/>
            <a:ext cx="2956137"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日本政策金融公庫　事業資金相談ダイヤル</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０１２０－１５４－５０５</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71" name="テキスト ボックス 9">
            <a:extLst>
              <a:ext uri="{FF2B5EF4-FFF2-40B4-BE49-F238E27FC236}">
                <a16:creationId xmlns:a16="http://schemas.microsoft.com/office/drawing/2014/main" id="{CAF4E079-B43F-490D-B436-CBCA4C95ED6F}"/>
              </a:ext>
            </a:extLst>
          </p:cNvPr>
          <p:cNvSpPr txBox="1"/>
          <p:nvPr/>
        </p:nvSpPr>
        <p:spPr>
          <a:xfrm>
            <a:off x="12685995" y="9410155"/>
            <a:ext cx="1697717" cy="26239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９時～１９時（土日祝日除く）</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9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2" name="テキスト ボックス 9">
            <a:extLst>
              <a:ext uri="{FF2B5EF4-FFF2-40B4-BE49-F238E27FC236}">
                <a16:creationId xmlns:a16="http://schemas.microsoft.com/office/drawing/2014/main" id="{99B93A9E-3435-48C5-9283-D8C396F683B6}"/>
              </a:ext>
            </a:extLst>
          </p:cNvPr>
          <p:cNvSpPr txBox="1"/>
          <p:nvPr/>
        </p:nvSpPr>
        <p:spPr>
          <a:xfrm>
            <a:off x="1065541" y="7315677"/>
            <a:ext cx="530972" cy="1481715"/>
          </a:xfrm>
          <a:prstGeom prst="rect">
            <a:avLst/>
          </a:prstGeom>
          <a:noFill/>
          <a:ln w="6350">
            <a:noFill/>
          </a:ln>
        </p:spPr>
        <p:txBody>
          <a:bodyPr rot="0" spcFirstLastPara="0" vert="eaVert" wrap="square" lIns="91441" tIns="45720" rIns="91441" bIns="45720" numCol="1" spcCol="0" rtlCol="0" fromWordArt="0" anchor="t" anchorCtr="0" forceAA="0" compatLnSpc="1">
            <a:prstTxWarp prst="textNoShape">
              <a:avLst/>
            </a:prstTxWarp>
            <a:noAutofit/>
          </a:bodyPr>
          <a:lstStyle/>
          <a:p>
            <a:pPr algn="just"/>
            <a:r>
              <a:rPr lang="ja-JP" altLang="en-US" sz="2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もらえる</a:t>
            </a:r>
            <a:endParaRPr lang="en-US" altLang="ja-JP" sz="2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（給付等）</a:t>
            </a:r>
            <a:endParaRPr lang="ja-JP" altLang="en-US" sz="8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3" name="四角形: 上の 2 つの角を丸める 272">
            <a:extLst>
              <a:ext uri="{FF2B5EF4-FFF2-40B4-BE49-F238E27FC236}">
                <a16:creationId xmlns:a16="http://schemas.microsoft.com/office/drawing/2014/main" id="{28060E80-5301-4CAB-895A-4EC00CA994DE}"/>
              </a:ext>
            </a:extLst>
          </p:cNvPr>
          <p:cNvSpPr/>
          <p:nvPr/>
        </p:nvSpPr>
        <p:spPr>
          <a:xfrm rot="16200000">
            <a:off x="857614" y="8663925"/>
            <a:ext cx="745915" cy="1080000"/>
          </a:xfrm>
          <a:prstGeom prst="round2SameRect">
            <a:avLst/>
          </a:prstGeom>
          <a:solidFill>
            <a:srgbClr val="A9CB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63"/>
          </a:p>
        </p:txBody>
      </p:sp>
      <p:sp>
        <p:nvSpPr>
          <p:cNvPr id="274" name="テキスト ボックス 9">
            <a:extLst>
              <a:ext uri="{FF2B5EF4-FFF2-40B4-BE49-F238E27FC236}">
                <a16:creationId xmlns:a16="http://schemas.microsoft.com/office/drawing/2014/main" id="{B21F12AE-3FC1-4A5C-9E7F-A5F59CCEFBB9}"/>
              </a:ext>
            </a:extLst>
          </p:cNvPr>
          <p:cNvSpPr txBox="1"/>
          <p:nvPr/>
        </p:nvSpPr>
        <p:spPr>
          <a:xfrm>
            <a:off x="1016337" y="8830967"/>
            <a:ext cx="530972" cy="826428"/>
          </a:xfrm>
          <a:prstGeom prst="rect">
            <a:avLst/>
          </a:prstGeom>
          <a:noFill/>
          <a:ln w="6350">
            <a:noFill/>
          </a:ln>
        </p:spPr>
        <p:txBody>
          <a:bodyPr rot="0" spcFirstLastPara="0" vert="eaVert" wrap="square" lIns="91441" tIns="45720" rIns="91441" bIns="45720" numCol="1" spcCol="0" rtlCol="0" fromWordArt="0" anchor="t" anchorCtr="0" forceAA="0" compatLnSpc="1">
            <a:prstTxWarp prst="textNoShape">
              <a:avLst/>
            </a:prstTxWarp>
            <a:noAutofit/>
          </a:bodyPr>
          <a:lstStyle/>
          <a:p>
            <a:pPr algn="just"/>
            <a:r>
              <a:rPr lang="ja-JP" altLang="en-US"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借りる</a:t>
            </a:r>
            <a:endParaRPr lang="en-US" altLang="ja-JP"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（融資）</a:t>
            </a:r>
            <a:endParaRPr lang="ja-JP" altLang="en-US" sz="7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5" name="正方形/長方形 274">
            <a:extLst>
              <a:ext uri="{FF2B5EF4-FFF2-40B4-BE49-F238E27FC236}">
                <a16:creationId xmlns:a16="http://schemas.microsoft.com/office/drawing/2014/main" id="{9E5E212F-9145-4F46-B258-F67F656D8B11}"/>
              </a:ext>
            </a:extLst>
          </p:cNvPr>
          <p:cNvSpPr/>
          <p:nvPr/>
        </p:nvSpPr>
        <p:spPr>
          <a:xfrm>
            <a:off x="5340851" y="9651046"/>
            <a:ext cx="2164886" cy="360000"/>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76" name="テキスト ボックス 9">
            <a:extLst>
              <a:ext uri="{FF2B5EF4-FFF2-40B4-BE49-F238E27FC236}">
                <a16:creationId xmlns:a16="http://schemas.microsoft.com/office/drawing/2014/main" id="{BAC27BFE-F370-4F62-AD1E-36406B824346}"/>
              </a:ext>
            </a:extLst>
          </p:cNvPr>
          <p:cNvSpPr txBox="1"/>
          <p:nvPr/>
        </p:nvSpPr>
        <p:spPr>
          <a:xfrm>
            <a:off x="5280306" y="9699373"/>
            <a:ext cx="2251394"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市税・保険料における猶予制度</a:t>
            </a:r>
            <a:r>
              <a:rPr lang="en-US" altLang="ja-JP"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	</a:t>
            </a:r>
            <a:endParaRPr lang="ja-JP" altLang="en-US" sz="12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7" name="矢印: 五方向 276">
            <a:extLst>
              <a:ext uri="{FF2B5EF4-FFF2-40B4-BE49-F238E27FC236}">
                <a16:creationId xmlns:a16="http://schemas.microsoft.com/office/drawing/2014/main" id="{ABEA5F02-FDCC-4933-AAA0-08EA8038085E}"/>
              </a:ext>
            </a:extLst>
          </p:cNvPr>
          <p:cNvSpPr/>
          <p:nvPr/>
        </p:nvSpPr>
        <p:spPr>
          <a:xfrm>
            <a:off x="1862919" y="9651046"/>
            <a:ext cx="3420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78" name="テキスト ボックス 9">
            <a:extLst>
              <a:ext uri="{FF2B5EF4-FFF2-40B4-BE49-F238E27FC236}">
                <a16:creationId xmlns:a16="http://schemas.microsoft.com/office/drawing/2014/main" id="{5375B4CC-0B35-4927-9967-28AC38E99C56}"/>
              </a:ext>
            </a:extLst>
          </p:cNvPr>
          <p:cNvSpPr txBox="1"/>
          <p:nvPr/>
        </p:nvSpPr>
        <p:spPr>
          <a:xfrm>
            <a:off x="1883968" y="9681526"/>
            <a:ext cx="3272527"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税金や社会保険等が払えない</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79" name="矢印: 五方向 278">
            <a:extLst>
              <a:ext uri="{FF2B5EF4-FFF2-40B4-BE49-F238E27FC236}">
                <a16:creationId xmlns:a16="http://schemas.microsoft.com/office/drawing/2014/main" id="{92F2BDFD-29DA-4055-96FF-5ABF69FA0391}"/>
              </a:ext>
            </a:extLst>
          </p:cNvPr>
          <p:cNvSpPr/>
          <p:nvPr/>
        </p:nvSpPr>
        <p:spPr>
          <a:xfrm>
            <a:off x="7647315" y="9651046"/>
            <a:ext cx="3655383"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81" name="四角形: 角を丸くする 280">
            <a:extLst>
              <a:ext uri="{FF2B5EF4-FFF2-40B4-BE49-F238E27FC236}">
                <a16:creationId xmlns:a16="http://schemas.microsoft.com/office/drawing/2014/main" id="{55F5DCCC-2801-447B-9D69-210BE6E7E493}"/>
              </a:ext>
            </a:extLst>
          </p:cNvPr>
          <p:cNvSpPr/>
          <p:nvPr/>
        </p:nvSpPr>
        <p:spPr>
          <a:xfrm>
            <a:off x="10989687" y="9651046"/>
            <a:ext cx="3605661"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84" name="四角形: 上の 2 つの角を丸める 283">
            <a:extLst>
              <a:ext uri="{FF2B5EF4-FFF2-40B4-BE49-F238E27FC236}">
                <a16:creationId xmlns:a16="http://schemas.microsoft.com/office/drawing/2014/main" id="{5B127E15-2DC0-4049-B246-4F6613FCE76F}"/>
              </a:ext>
            </a:extLst>
          </p:cNvPr>
          <p:cNvSpPr/>
          <p:nvPr/>
        </p:nvSpPr>
        <p:spPr>
          <a:xfrm rot="16200000">
            <a:off x="1059375" y="9294054"/>
            <a:ext cx="342393" cy="1080000"/>
          </a:xfrm>
          <a:prstGeom prst="round2Same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63"/>
          </a:p>
        </p:txBody>
      </p:sp>
      <p:sp>
        <p:nvSpPr>
          <p:cNvPr id="285" name="テキスト ボックス 9">
            <a:extLst>
              <a:ext uri="{FF2B5EF4-FFF2-40B4-BE49-F238E27FC236}">
                <a16:creationId xmlns:a16="http://schemas.microsoft.com/office/drawing/2014/main" id="{9D4C2F8A-5DE5-42E4-978D-C7E257CC4048}"/>
              </a:ext>
            </a:extLst>
          </p:cNvPr>
          <p:cNvSpPr txBox="1"/>
          <p:nvPr/>
        </p:nvSpPr>
        <p:spPr>
          <a:xfrm>
            <a:off x="918083" y="9691687"/>
            <a:ext cx="1003465" cy="306004"/>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猶予</a:t>
            </a:r>
            <a:endParaRPr lang="en-US" altLang="ja-JP" sz="16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80" name="テキスト ボックス 9">
            <a:extLst>
              <a:ext uri="{FF2B5EF4-FFF2-40B4-BE49-F238E27FC236}">
                <a16:creationId xmlns:a16="http://schemas.microsoft.com/office/drawing/2014/main" id="{CF3583FD-932F-4B16-A520-37B23C0BD21E}"/>
              </a:ext>
            </a:extLst>
          </p:cNvPr>
          <p:cNvSpPr txBox="1"/>
          <p:nvPr/>
        </p:nvSpPr>
        <p:spPr>
          <a:xfrm>
            <a:off x="7638520" y="9620566"/>
            <a:ext cx="6792879" cy="400563"/>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市税、国民健康保険、後期高齢者医療保険、介護保険においては猶予できる可能性があります。</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まずは税務署・健康保険協会（組合）や年金事務所へ相談を！</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pic>
        <p:nvPicPr>
          <p:cNvPr id="40" name="図 39">
            <a:extLst>
              <a:ext uri="{FF2B5EF4-FFF2-40B4-BE49-F238E27FC236}">
                <a16:creationId xmlns:a16="http://schemas.microsoft.com/office/drawing/2014/main" id="{F5D9FC92-AA91-4A61-94F7-3E6F832594BA}"/>
              </a:ext>
            </a:extLst>
          </p:cNvPr>
          <p:cNvPicPr>
            <a:picLocks noChangeAspect="1"/>
          </p:cNvPicPr>
          <p:nvPr/>
        </p:nvPicPr>
        <p:blipFill>
          <a:blip r:embed="rId7"/>
          <a:stretch>
            <a:fillRect/>
          </a:stretch>
        </p:blipFill>
        <p:spPr>
          <a:xfrm>
            <a:off x="14242382" y="7271240"/>
            <a:ext cx="329782" cy="318969"/>
          </a:xfrm>
          <a:prstGeom prst="rect">
            <a:avLst/>
          </a:prstGeom>
        </p:spPr>
      </p:pic>
      <p:pic>
        <p:nvPicPr>
          <p:cNvPr id="41" name="図 40">
            <a:extLst>
              <a:ext uri="{FF2B5EF4-FFF2-40B4-BE49-F238E27FC236}">
                <a16:creationId xmlns:a16="http://schemas.microsoft.com/office/drawing/2014/main" id="{41AA48C3-870F-4A52-BDA8-1C3C663AC24D}"/>
              </a:ext>
            </a:extLst>
          </p:cNvPr>
          <p:cNvPicPr>
            <a:picLocks noChangeAspect="1"/>
          </p:cNvPicPr>
          <p:nvPr/>
        </p:nvPicPr>
        <p:blipFill>
          <a:blip r:embed="rId8"/>
          <a:stretch>
            <a:fillRect/>
          </a:stretch>
        </p:blipFill>
        <p:spPr>
          <a:xfrm>
            <a:off x="14247336" y="7650177"/>
            <a:ext cx="319875" cy="319875"/>
          </a:xfrm>
          <a:prstGeom prst="rect">
            <a:avLst/>
          </a:prstGeom>
        </p:spPr>
      </p:pic>
      <p:pic>
        <p:nvPicPr>
          <p:cNvPr id="42" name="図 41">
            <a:extLst>
              <a:ext uri="{FF2B5EF4-FFF2-40B4-BE49-F238E27FC236}">
                <a16:creationId xmlns:a16="http://schemas.microsoft.com/office/drawing/2014/main" id="{97E9A926-10B6-45C8-9EE6-6B7D038C0CD4}"/>
              </a:ext>
            </a:extLst>
          </p:cNvPr>
          <p:cNvPicPr>
            <a:picLocks noChangeAspect="1"/>
          </p:cNvPicPr>
          <p:nvPr/>
        </p:nvPicPr>
        <p:blipFill>
          <a:blip r:embed="rId9"/>
          <a:stretch>
            <a:fillRect/>
          </a:stretch>
        </p:blipFill>
        <p:spPr>
          <a:xfrm>
            <a:off x="14239009" y="9236558"/>
            <a:ext cx="336529" cy="334838"/>
          </a:xfrm>
          <a:prstGeom prst="rect">
            <a:avLst/>
          </a:prstGeom>
        </p:spPr>
      </p:pic>
      <p:sp>
        <p:nvSpPr>
          <p:cNvPr id="286" name="テキスト ボックス 9">
            <a:extLst>
              <a:ext uri="{FF2B5EF4-FFF2-40B4-BE49-F238E27FC236}">
                <a16:creationId xmlns:a16="http://schemas.microsoft.com/office/drawing/2014/main" id="{4148F2D9-51D6-4E94-A697-7A6D075846A9}"/>
              </a:ext>
            </a:extLst>
          </p:cNvPr>
          <p:cNvSpPr txBox="1"/>
          <p:nvPr/>
        </p:nvSpPr>
        <p:spPr>
          <a:xfrm>
            <a:off x="11720945" y="10157655"/>
            <a:ext cx="3234861" cy="505663"/>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r>
              <a:rPr lang="ja-JP" altLang="en-US" sz="1100" kern="100" dirty="0">
                <a:latin typeface="游明朝" panose="02020400000000000000" pitchFamily="18" charset="-128"/>
                <a:ea typeface="UD デジタル 教科書体 NK-B" panose="02020700000000000000" pitchFamily="18" charset="-128"/>
                <a:cs typeface="Times New Roman" panose="02020603050405020304" pitchFamily="18" charset="0"/>
              </a:rPr>
              <a:t>作成：山本ようすけ（立川市議）</a:t>
            </a:r>
            <a:endParaRPr lang="en-US" altLang="ja-JP" sz="11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r>
              <a:rPr lang="ja-JP" altLang="en-US" sz="1100" kern="100" dirty="0">
                <a:latin typeface="游明朝" panose="02020400000000000000" pitchFamily="18" charset="-128"/>
                <a:ea typeface="UD デジタル 教科書体 NK-B" panose="02020700000000000000" pitchFamily="18" charset="-128"/>
                <a:cs typeface="Times New Roman" panose="02020603050405020304" pitchFamily="18" charset="0"/>
              </a:rPr>
              <a:t>　　　　　０８０ー５６５０－７８３３</a:t>
            </a:r>
            <a:endParaRPr lang="en-US" altLang="ja-JP" sz="11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r>
              <a:rPr lang="ja-JP" altLang="en-US" sz="1100" kern="100" dirty="0">
                <a:latin typeface="游明朝" panose="02020400000000000000" pitchFamily="18" charset="-128"/>
                <a:ea typeface="UD デジタル 教科書体 NK-B" panose="02020700000000000000" pitchFamily="18" charset="-128"/>
                <a:cs typeface="Times New Roman" panose="02020603050405020304" pitchFamily="18" charset="0"/>
              </a:rPr>
              <a:t>　　　　　</a:t>
            </a:r>
            <a:r>
              <a:rPr lang="en-US" altLang="ja-JP" sz="1100" kern="100" dirty="0">
                <a:latin typeface="游明朝" panose="02020400000000000000" pitchFamily="18" charset="-128"/>
                <a:ea typeface="UD デジタル 教科書体 NK-B" panose="02020700000000000000" pitchFamily="18" charset="-128"/>
                <a:cs typeface="Times New Roman" panose="02020603050405020304" pitchFamily="18" charset="0"/>
                <a:hlinkClick r:id="rId10"/>
              </a:rPr>
              <a:t>t.yamayou@mail.com</a:t>
            </a:r>
            <a:endParaRPr lang="en-US" altLang="ja-JP" sz="11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87" name="テキスト ボックス 9">
            <a:extLst>
              <a:ext uri="{FF2B5EF4-FFF2-40B4-BE49-F238E27FC236}">
                <a16:creationId xmlns:a16="http://schemas.microsoft.com/office/drawing/2014/main" id="{EC915B1B-9BFB-45DE-BC69-37C223A3646F}"/>
              </a:ext>
            </a:extLst>
          </p:cNvPr>
          <p:cNvSpPr txBox="1"/>
          <p:nvPr/>
        </p:nvSpPr>
        <p:spPr>
          <a:xfrm>
            <a:off x="207850" y="10117300"/>
            <a:ext cx="9769682" cy="70866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本資料はＨＰ上に掲載し、自由にダウンロードができるようにしています。情報が更新される右記山本のホームページで最新版に随時更新していきます。　　</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自由にコピーし、頒布していただいてもかまいません。できるだけ多くの人に支援や相談先があることを知ってもらいたいです。</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また、紙面の都合から、本資料に書けなかったこともあります。もし不安や相談事があれば気軽にご連絡ください！</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21" name="テキスト ボックス 9">
            <a:extLst>
              <a:ext uri="{FF2B5EF4-FFF2-40B4-BE49-F238E27FC236}">
                <a16:creationId xmlns:a16="http://schemas.microsoft.com/office/drawing/2014/main" id="{24672D53-79D7-4534-AA6D-4EF609D71BA2}"/>
              </a:ext>
            </a:extLst>
          </p:cNvPr>
          <p:cNvSpPr txBox="1"/>
          <p:nvPr/>
        </p:nvSpPr>
        <p:spPr>
          <a:xfrm>
            <a:off x="4391927" y="4876101"/>
            <a:ext cx="847011" cy="334024"/>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latin typeface="游明朝" panose="02020400000000000000" pitchFamily="18" charset="-128"/>
                <a:ea typeface="UD デジタル 教科書体 NK-B" panose="02020700000000000000" pitchFamily="18" charset="-128"/>
                <a:cs typeface="Times New Roman" panose="02020603050405020304" pitchFamily="18" charset="0"/>
              </a:rPr>
              <a:t>（家庭）</a:t>
            </a:r>
            <a:endParaRPr lang="en-US" altLang="ja-JP" sz="14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52" name="正方形/長方形 251">
            <a:extLst>
              <a:ext uri="{FF2B5EF4-FFF2-40B4-BE49-F238E27FC236}">
                <a16:creationId xmlns:a16="http://schemas.microsoft.com/office/drawing/2014/main" id="{2A75798E-A602-420D-B6BE-D8B755A6161D}"/>
              </a:ext>
            </a:extLst>
          </p:cNvPr>
          <p:cNvSpPr/>
          <p:nvPr/>
        </p:nvSpPr>
        <p:spPr>
          <a:xfrm>
            <a:off x="5346947" y="6604044"/>
            <a:ext cx="2164886" cy="360000"/>
          </a:xfrm>
          <a:prstGeom prst="rect">
            <a:avLst/>
          </a:prstGeom>
          <a:solidFill>
            <a:srgbClr val="F992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61" name="テキスト ボックス 9">
            <a:extLst>
              <a:ext uri="{FF2B5EF4-FFF2-40B4-BE49-F238E27FC236}">
                <a16:creationId xmlns:a16="http://schemas.microsoft.com/office/drawing/2014/main" id="{A5CB11A3-15EA-49FB-9B4F-EFD5D64E938D}"/>
              </a:ext>
            </a:extLst>
          </p:cNvPr>
          <p:cNvSpPr txBox="1"/>
          <p:nvPr/>
        </p:nvSpPr>
        <p:spPr>
          <a:xfrm>
            <a:off x="5303407" y="6563186"/>
            <a:ext cx="2232865"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4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多摩立川保険所</a:t>
            </a:r>
            <a:endParaRPr lang="ja-JP" altLang="en-US" sz="14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264" name="矢印: 五方向 263">
            <a:extLst>
              <a:ext uri="{FF2B5EF4-FFF2-40B4-BE49-F238E27FC236}">
                <a16:creationId xmlns:a16="http://schemas.microsoft.com/office/drawing/2014/main" id="{188C41A7-F97A-48DB-8945-4415803E4077}"/>
              </a:ext>
            </a:extLst>
          </p:cNvPr>
          <p:cNvSpPr/>
          <p:nvPr/>
        </p:nvSpPr>
        <p:spPr>
          <a:xfrm>
            <a:off x="1869015" y="6604044"/>
            <a:ext cx="3420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65" name="テキスト ボックス 9">
            <a:extLst>
              <a:ext uri="{FF2B5EF4-FFF2-40B4-BE49-F238E27FC236}">
                <a16:creationId xmlns:a16="http://schemas.microsoft.com/office/drawing/2014/main" id="{C78FDAA3-A3DD-4902-AEF1-5BE7FFEBD1B9}"/>
              </a:ext>
            </a:extLst>
          </p:cNvPr>
          <p:cNvSpPr txBox="1"/>
          <p:nvPr/>
        </p:nvSpPr>
        <p:spPr>
          <a:xfrm>
            <a:off x="1890064" y="6612076"/>
            <a:ext cx="3272527" cy="328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050" kern="100" dirty="0">
                <a:latin typeface="游明朝" panose="02020400000000000000" pitchFamily="18" charset="-128"/>
                <a:ea typeface="UD デジタル 教科書体 NK-B" panose="02020700000000000000" pitchFamily="18" charset="-128"/>
                <a:cs typeface="Times New Roman" panose="02020603050405020304" pitchFamily="18" charset="0"/>
              </a:rPr>
              <a:t>３７．５℃以上の発熱が出ている</a:t>
            </a:r>
            <a:endParaRPr lang="en-US" altLang="ja-JP" sz="105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050" kern="100" dirty="0">
                <a:latin typeface="游明朝" panose="02020400000000000000" pitchFamily="18" charset="-128"/>
                <a:ea typeface="UD デジタル 教科書体 NK-B" panose="02020700000000000000" pitchFamily="18" charset="-128"/>
                <a:cs typeface="Times New Roman" panose="02020603050405020304" pitchFamily="18" charset="0"/>
              </a:rPr>
              <a:t>風邪の症状や強いだるさや息苦しさがある</a:t>
            </a:r>
            <a:endParaRPr lang="en-US" altLang="ja-JP" sz="105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82" name="矢印: 五方向 281">
            <a:extLst>
              <a:ext uri="{FF2B5EF4-FFF2-40B4-BE49-F238E27FC236}">
                <a16:creationId xmlns:a16="http://schemas.microsoft.com/office/drawing/2014/main" id="{7C147C30-3DF5-4273-825E-2CE3218879C7}"/>
              </a:ext>
            </a:extLst>
          </p:cNvPr>
          <p:cNvSpPr/>
          <p:nvPr/>
        </p:nvSpPr>
        <p:spPr>
          <a:xfrm>
            <a:off x="7653411" y="6604044"/>
            <a:ext cx="3276000" cy="360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a:p>
        </p:txBody>
      </p:sp>
      <p:sp>
        <p:nvSpPr>
          <p:cNvPr id="283" name="テキスト ボックス 9">
            <a:extLst>
              <a:ext uri="{FF2B5EF4-FFF2-40B4-BE49-F238E27FC236}">
                <a16:creationId xmlns:a16="http://schemas.microsoft.com/office/drawing/2014/main" id="{227EA2BF-8A0C-4049-81D9-BC1A56528F16}"/>
              </a:ext>
            </a:extLst>
          </p:cNvPr>
          <p:cNvSpPr txBox="1"/>
          <p:nvPr/>
        </p:nvSpPr>
        <p:spPr>
          <a:xfrm>
            <a:off x="7644616" y="6573564"/>
            <a:ext cx="3337977"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感染した疑いのある方のための相談対応</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感染疑いの場合には、「新型コロナ外来」を紹介</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88" name="四角形: 角を丸くする 287">
            <a:extLst>
              <a:ext uri="{FF2B5EF4-FFF2-40B4-BE49-F238E27FC236}">
                <a16:creationId xmlns:a16="http://schemas.microsoft.com/office/drawing/2014/main" id="{3179CC32-E57F-4AEC-B568-C3DD31906447}"/>
              </a:ext>
            </a:extLst>
          </p:cNvPr>
          <p:cNvSpPr/>
          <p:nvPr/>
        </p:nvSpPr>
        <p:spPr>
          <a:xfrm>
            <a:off x="11001444" y="6604044"/>
            <a:ext cx="3600000" cy="36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771" dirty="0"/>
          </a:p>
        </p:txBody>
      </p:sp>
      <p:sp>
        <p:nvSpPr>
          <p:cNvPr id="289" name="テキスト ボックス 9">
            <a:extLst>
              <a:ext uri="{FF2B5EF4-FFF2-40B4-BE49-F238E27FC236}">
                <a16:creationId xmlns:a16="http://schemas.microsoft.com/office/drawing/2014/main" id="{91BF13EE-4CA5-4BA3-A5BC-600CCF4CEB84}"/>
              </a:ext>
            </a:extLst>
          </p:cNvPr>
          <p:cNvSpPr txBox="1"/>
          <p:nvPr/>
        </p:nvSpPr>
        <p:spPr>
          <a:xfrm>
            <a:off x="11000819" y="6604044"/>
            <a:ext cx="3170927" cy="360000"/>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０４２－５２４－５１７１   （平日９時～１７時）</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UD デジタル 教科書体 NK-B" panose="02020700000000000000" pitchFamily="18" charset="-128"/>
                <a:cs typeface="Times New Roman" panose="02020603050405020304" pitchFamily="18" charset="0"/>
              </a:rPr>
              <a:t>０３－５３２０－４５９２   （上記以外）</a:t>
            </a:r>
            <a:endParaRPr lang="en-US" altLang="ja-JP" sz="12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pic>
        <p:nvPicPr>
          <p:cNvPr id="290" name="図 289">
            <a:extLst>
              <a:ext uri="{FF2B5EF4-FFF2-40B4-BE49-F238E27FC236}">
                <a16:creationId xmlns:a16="http://schemas.microsoft.com/office/drawing/2014/main" id="{C1624952-6D7E-4CB1-A754-B261CC0C20A7}"/>
              </a:ext>
            </a:extLst>
          </p:cNvPr>
          <p:cNvPicPr>
            <a:picLocks noChangeAspect="1"/>
          </p:cNvPicPr>
          <p:nvPr/>
        </p:nvPicPr>
        <p:blipFill>
          <a:blip r:embed="rId11"/>
          <a:stretch>
            <a:fillRect/>
          </a:stretch>
        </p:blipFill>
        <p:spPr>
          <a:xfrm>
            <a:off x="14262481" y="6628395"/>
            <a:ext cx="308903" cy="310649"/>
          </a:xfrm>
          <a:prstGeom prst="rect">
            <a:avLst/>
          </a:prstGeom>
        </p:spPr>
      </p:pic>
      <p:sp>
        <p:nvSpPr>
          <p:cNvPr id="291" name="正方形/長方形 290">
            <a:extLst>
              <a:ext uri="{FF2B5EF4-FFF2-40B4-BE49-F238E27FC236}">
                <a16:creationId xmlns:a16="http://schemas.microsoft.com/office/drawing/2014/main" id="{D061742C-1191-456E-A057-3820321BF7D9}"/>
              </a:ext>
            </a:extLst>
          </p:cNvPr>
          <p:cNvSpPr/>
          <p:nvPr/>
        </p:nvSpPr>
        <p:spPr>
          <a:xfrm>
            <a:off x="5303407" y="6758340"/>
            <a:ext cx="2559029" cy="276999"/>
          </a:xfrm>
          <a:prstGeom prst="rect">
            <a:avLst/>
          </a:prstGeom>
        </p:spPr>
        <p:txBody>
          <a:bodyPr wrap="square">
            <a:spAutoFit/>
          </a:bodyPr>
          <a:lstStyle/>
          <a:p>
            <a:pPr algn="just"/>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帰国者・接触者電話相談センター</a:t>
            </a:r>
            <a:endParaRPr lang="ja-JP" altLang="en-US" sz="1200" dirty="0"/>
          </a:p>
        </p:txBody>
      </p:sp>
      <p:sp>
        <p:nvSpPr>
          <p:cNvPr id="9" name="四角形: 角を丸くする 8">
            <a:extLst>
              <a:ext uri="{FF2B5EF4-FFF2-40B4-BE49-F238E27FC236}">
                <a16:creationId xmlns:a16="http://schemas.microsoft.com/office/drawing/2014/main" id="{D2F906C2-31EF-4ABB-A388-AA7D07202AAD}"/>
              </a:ext>
            </a:extLst>
          </p:cNvPr>
          <p:cNvSpPr/>
          <p:nvPr/>
        </p:nvSpPr>
        <p:spPr>
          <a:xfrm>
            <a:off x="4572723" y="5816250"/>
            <a:ext cx="512168" cy="1212492"/>
          </a:xfrm>
          <a:prstGeom prst="roundRect">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テキスト ボックス 9">
            <a:extLst>
              <a:ext uri="{FF2B5EF4-FFF2-40B4-BE49-F238E27FC236}">
                <a16:creationId xmlns:a16="http://schemas.microsoft.com/office/drawing/2014/main" id="{DE9E35B5-1307-4EA4-9610-7FEC74340488}"/>
              </a:ext>
            </a:extLst>
          </p:cNvPr>
          <p:cNvSpPr txBox="1"/>
          <p:nvPr/>
        </p:nvSpPr>
        <p:spPr>
          <a:xfrm>
            <a:off x="4683760" y="5794698"/>
            <a:ext cx="451174" cy="1282996"/>
          </a:xfrm>
          <a:prstGeom prst="rect">
            <a:avLst/>
          </a:prstGeom>
          <a:noFill/>
          <a:ln w="6350">
            <a:noFill/>
          </a:ln>
        </p:spPr>
        <p:txBody>
          <a:bodyPr rot="0" spcFirstLastPara="0" vert="eaVert"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かかりつけ医がいる人はまずはかかりつけ医へ</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電話相談を！</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204" name="テキスト ボックス 9">
            <a:extLst>
              <a:ext uri="{FF2B5EF4-FFF2-40B4-BE49-F238E27FC236}">
                <a16:creationId xmlns:a16="http://schemas.microsoft.com/office/drawing/2014/main" id="{444A44C1-5AE8-4FB6-A403-0199BD2CE300}"/>
              </a:ext>
            </a:extLst>
          </p:cNvPr>
          <p:cNvSpPr txBox="1"/>
          <p:nvPr/>
        </p:nvSpPr>
        <p:spPr>
          <a:xfrm>
            <a:off x="13289235" y="6244210"/>
            <a:ext cx="945323" cy="26239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９時～２２時</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（土日含む）</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9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92" name="テキスト ボックス 9">
            <a:extLst>
              <a:ext uri="{FF2B5EF4-FFF2-40B4-BE49-F238E27FC236}">
                <a16:creationId xmlns:a16="http://schemas.microsoft.com/office/drawing/2014/main" id="{0BA680BD-E202-4A23-BFAB-6FDC06AB3CAC}"/>
              </a:ext>
            </a:extLst>
          </p:cNvPr>
          <p:cNvSpPr txBox="1"/>
          <p:nvPr/>
        </p:nvSpPr>
        <p:spPr>
          <a:xfrm>
            <a:off x="5297311" y="6199505"/>
            <a:ext cx="2251394" cy="281697"/>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東京都　新型コロナウイルス</a:t>
            </a:r>
            <a:endParaRPr lang="en-US" altLang="ja-JP"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rPr>
              <a:t>感染症電話相談窓口</a:t>
            </a:r>
            <a:endParaRPr lang="ja-JP" altLang="en-US" sz="12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21" name="図 20">
            <a:extLst>
              <a:ext uri="{FF2B5EF4-FFF2-40B4-BE49-F238E27FC236}">
                <a16:creationId xmlns:a16="http://schemas.microsoft.com/office/drawing/2014/main" id="{9662BE17-45AC-4D96-9F96-E7B4D39C3AFC}"/>
              </a:ext>
            </a:extLst>
          </p:cNvPr>
          <p:cNvPicPr>
            <a:picLocks noChangeAspect="1"/>
          </p:cNvPicPr>
          <p:nvPr/>
        </p:nvPicPr>
        <p:blipFill>
          <a:blip r:embed="rId12"/>
          <a:stretch>
            <a:fillRect/>
          </a:stretch>
        </p:blipFill>
        <p:spPr>
          <a:xfrm>
            <a:off x="14262481" y="6250444"/>
            <a:ext cx="320737" cy="321785"/>
          </a:xfrm>
          <a:prstGeom prst="rect">
            <a:avLst/>
          </a:prstGeom>
        </p:spPr>
      </p:pic>
      <p:sp>
        <p:nvSpPr>
          <p:cNvPr id="293" name="テキスト ボックス 9">
            <a:extLst>
              <a:ext uri="{FF2B5EF4-FFF2-40B4-BE49-F238E27FC236}">
                <a16:creationId xmlns:a16="http://schemas.microsoft.com/office/drawing/2014/main" id="{8BEAFEBE-D257-4889-AA3E-D610ECCBCBCF}"/>
              </a:ext>
            </a:extLst>
          </p:cNvPr>
          <p:cNvSpPr txBox="1"/>
          <p:nvPr/>
        </p:nvSpPr>
        <p:spPr>
          <a:xfrm>
            <a:off x="13670631" y="5871637"/>
            <a:ext cx="1018834" cy="262391"/>
          </a:xfrm>
          <a:prstGeom prst="rect">
            <a:avLst/>
          </a:prstGeom>
          <a:noFill/>
          <a:ln w="6350">
            <a:noFill/>
          </a:ln>
        </p:spPr>
        <p:txBody>
          <a:bodyPr rot="0" spcFirstLastPara="0" vert="horz" wrap="square" lIns="91441" tIns="45720" rIns="91441" bIns="45720" numCol="1" spcCol="0" rtlCol="0" fromWordArt="0" anchor="t" anchorCtr="0" forceAA="0" compatLnSpc="1">
            <a:prstTxWarp prst="textNoShape">
              <a:avLst/>
            </a:prstTxWarp>
            <a:noAutofit/>
          </a:bodyPr>
          <a:lstStyle/>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９時～１７時</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r>
              <a:rPr lang="ja-JP" altLang="en-US" sz="900" kern="100" dirty="0">
                <a:latin typeface="游明朝" panose="02020400000000000000" pitchFamily="18" charset="-128"/>
                <a:ea typeface="UD デジタル 教科書体 NK-B" panose="02020700000000000000" pitchFamily="18" charset="-128"/>
                <a:cs typeface="Times New Roman" panose="02020603050405020304" pitchFamily="18" charset="0"/>
              </a:rPr>
              <a:t>（土日祝日含む）</a:t>
            </a:r>
            <a:endParaRPr lang="en-US" altLang="ja-JP" sz="900" kern="100" dirty="0">
              <a:latin typeface="游明朝" panose="02020400000000000000" pitchFamily="18" charset="-128"/>
              <a:ea typeface="UD デジタル 教科書体 NK-B" panose="02020700000000000000" pitchFamily="18" charset="-128"/>
              <a:cs typeface="Times New Roman" panose="02020603050405020304" pitchFamily="18" charset="0"/>
            </a:endParaRPr>
          </a:p>
          <a:p>
            <a:pPr algn="just"/>
            <a:endParaRPr lang="ja-JP" altLang="en-US" sz="900" kern="100" dirty="0">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4" name="図 3">
            <a:extLst>
              <a:ext uri="{FF2B5EF4-FFF2-40B4-BE49-F238E27FC236}">
                <a16:creationId xmlns:a16="http://schemas.microsoft.com/office/drawing/2014/main" id="{185595E2-F0B8-4DA9-8041-4CC59EC073AD}"/>
              </a:ext>
            </a:extLst>
          </p:cNvPr>
          <p:cNvPicPr>
            <a:picLocks noChangeAspect="1"/>
          </p:cNvPicPr>
          <p:nvPr/>
        </p:nvPicPr>
        <p:blipFill>
          <a:blip r:embed="rId13"/>
          <a:stretch>
            <a:fillRect/>
          </a:stretch>
        </p:blipFill>
        <p:spPr>
          <a:xfrm>
            <a:off x="13694798" y="10179584"/>
            <a:ext cx="470852" cy="455157"/>
          </a:xfrm>
          <a:prstGeom prst="rect">
            <a:avLst/>
          </a:prstGeom>
        </p:spPr>
      </p:pic>
    </p:spTree>
    <p:extLst>
      <p:ext uri="{BB962C8B-B14F-4D97-AF65-F5344CB8AC3E}">
        <p14:creationId xmlns:p14="http://schemas.microsoft.com/office/powerpoint/2010/main" val="19228956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w="6350">
          <a:noFill/>
        </a:ln>
      </a:spPr>
      <a:bodyPr rot="0" spcFirstLastPara="0" vert="horz" wrap="square" lIns="91440" tIns="45720" rIns="91440" bIns="45720" numCol="1" spcCol="0" rtlCol="0" fromWordArt="0" anchor="t" anchorCtr="0" forceAA="0" compatLnSpc="1">
        <a:prstTxWarp prst="textNoShape">
          <a:avLst/>
        </a:prstTxWarp>
        <a:noAutofit/>
      </a:bodyPr>
      <a:lstStyle>
        <a:defPPr algn="just">
          <a:defRPr sz="1400" kern="100" dirty="0" smtClean="0">
            <a:solidFill>
              <a:schemeClr val="bg1"/>
            </a:solidFill>
            <a:latin typeface="游明朝" panose="02020400000000000000" pitchFamily="18" charset="-128"/>
            <a:ea typeface="UD デジタル 教科書体 NK-B" panose="02020700000000000000" pitchFamily="18" charset="-128"/>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934</TotalTime>
  <Words>1178</Words>
  <Application>Microsoft Office PowerPoint</Application>
  <PresentationFormat>ユーザー設定</PresentationFormat>
  <Paragraphs>183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游明朝</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dc:creator>
  <cp:lastModifiedBy> </cp:lastModifiedBy>
  <cp:revision>103</cp:revision>
  <cp:lastPrinted>2020-04-30T14:56:56Z</cp:lastPrinted>
  <dcterms:created xsi:type="dcterms:W3CDTF">2020-04-27T09:51:59Z</dcterms:created>
  <dcterms:modified xsi:type="dcterms:W3CDTF">2020-05-01T08:19:01Z</dcterms:modified>
</cp:coreProperties>
</file>